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6" r:id="rId4"/>
  </p:sldMasterIdLst>
  <p:notesMasterIdLst>
    <p:notesMasterId r:id="rId36"/>
  </p:notesMasterIdLst>
  <p:handoutMasterIdLst>
    <p:handoutMasterId r:id="rId37"/>
  </p:handoutMasterIdLst>
  <p:sldIdLst>
    <p:sldId id="262" r:id="rId5"/>
    <p:sldId id="327" r:id="rId6"/>
    <p:sldId id="286" r:id="rId7"/>
    <p:sldId id="288" r:id="rId8"/>
    <p:sldId id="287" r:id="rId9"/>
    <p:sldId id="289" r:id="rId10"/>
    <p:sldId id="328" r:id="rId11"/>
    <p:sldId id="299" r:id="rId12"/>
    <p:sldId id="300" r:id="rId13"/>
    <p:sldId id="315" r:id="rId14"/>
    <p:sldId id="290" r:id="rId15"/>
    <p:sldId id="271" r:id="rId16"/>
    <p:sldId id="305" r:id="rId17"/>
    <p:sldId id="306" r:id="rId18"/>
    <p:sldId id="303" r:id="rId19"/>
    <p:sldId id="329" r:id="rId20"/>
    <p:sldId id="325" r:id="rId21"/>
    <p:sldId id="320" r:id="rId22"/>
    <p:sldId id="324" r:id="rId23"/>
    <p:sldId id="323" r:id="rId24"/>
    <p:sldId id="318" r:id="rId25"/>
    <p:sldId id="319" r:id="rId26"/>
    <p:sldId id="317" r:id="rId27"/>
    <p:sldId id="316" r:id="rId28"/>
    <p:sldId id="302" r:id="rId29"/>
    <p:sldId id="326" r:id="rId30"/>
    <p:sldId id="284" r:id="rId31"/>
    <p:sldId id="330" r:id="rId32"/>
    <p:sldId id="277" r:id="rId33"/>
    <p:sldId id="285" r:id="rId34"/>
    <p:sldId id="26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2E063B-CAB9-43CA-BB34-8BB5C12AD9CE}" v="5" dt="2024-08-06T21:48:53.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94687"/>
  </p:normalViewPr>
  <p:slideViewPr>
    <p:cSldViewPr snapToGrid="0" snapToObjects="1">
      <p:cViewPr varScale="1">
        <p:scale>
          <a:sx n="120" d="100"/>
          <a:sy n="120" d="100"/>
        </p:scale>
        <p:origin x="96" y="19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pPr/>
              <a:t>2/17/2025</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pPr/>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pPr/>
              <a:t>2/17/2025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pPr/>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pPr/>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pPr/>
              <a:t>31</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317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26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67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916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697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731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054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242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76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311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932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2/17/2025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092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16118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rrsmith.ca/"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rrsmith.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3"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a:pattFill prst="pct5">
            <a:fgClr>
              <a:schemeClr val="accent3">
                <a:lumMod val="75000"/>
              </a:schemeClr>
            </a:fgClr>
            <a:bgClr>
              <a:schemeClr val="bg1"/>
            </a:bgClr>
          </a:pattFill>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br>
              <a:rPr lang="en-US" sz="11700" b="1" dirty="0"/>
            </a:br>
            <a:r>
              <a:rPr lang="en-US" sz="8000" b="1" i="1" dirty="0">
                <a:solidFill>
                  <a:schemeClr val="accent2">
                    <a:lumMod val="50000"/>
                  </a:schemeClr>
                </a:solidFill>
              </a:rPr>
              <a:t>R.R. Smith Memorial Fund Foundation AGM</a:t>
            </a:r>
            <a:br>
              <a:rPr lang="en-US" sz="8000" b="1" i="1" dirty="0">
                <a:solidFill>
                  <a:schemeClr val="accent2">
                    <a:lumMod val="50000"/>
                  </a:schemeClr>
                </a:solidFill>
              </a:rPr>
            </a:br>
            <a:r>
              <a:rPr lang="en-US" sz="9600" b="1" i="1" dirty="0">
                <a:solidFill>
                  <a:schemeClr val="accent2">
                    <a:lumMod val="50000"/>
                  </a:schemeClr>
                </a:solidFill>
              </a:rPr>
              <a:t>     </a:t>
            </a:r>
            <a:r>
              <a:rPr lang="en-US" sz="6000" b="1" i="1" dirty="0">
                <a:solidFill>
                  <a:schemeClr val="accent2">
                    <a:lumMod val="50000"/>
                  </a:schemeClr>
                </a:solidFill>
              </a:rPr>
              <a:t>September 29, 2024</a:t>
            </a:r>
          </a:p>
        </p:txBody>
      </p:sp>
    </p:spTree>
    <p:extLst>
      <p:ext uri="{BB962C8B-B14F-4D97-AF65-F5344CB8AC3E}">
        <p14:creationId xmlns:p14="http://schemas.microsoft.com/office/powerpoint/2010/main" val="81410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53FE-203B-9E77-9B6F-A1C91180BCE6}"/>
              </a:ext>
            </a:extLst>
          </p:cNvPr>
          <p:cNvSpPr>
            <a:spLocks noGrp="1"/>
          </p:cNvSpPr>
          <p:nvPr>
            <p:ph type="title"/>
          </p:nvPr>
        </p:nvSpPr>
        <p:spPr>
          <a:xfrm>
            <a:off x="677335" y="609600"/>
            <a:ext cx="8596668" cy="1004047"/>
          </a:xfrm>
        </p:spPr>
        <p:txBody>
          <a:bodyPr/>
          <a:lstStyle/>
          <a:p>
            <a:r>
              <a:rPr lang="en-US" dirty="0"/>
              <a:t>continued</a:t>
            </a:r>
            <a:endParaRPr lang="en-CA" dirty="0"/>
          </a:p>
        </p:txBody>
      </p:sp>
      <p:sp>
        <p:nvSpPr>
          <p:cNvPr id="3" name="Text Placeholder 2">
            <a:extLst>
              <a:ext uri="{FF2B5EF4-FFF2-40B4-BE49-F238E27FC236}">
                <a16:creationId xmlns:a16="http://schemas.microsoft.com/office/drawing/2014/main" id="{F3293210-0850-61A3-63B2-D4B732042B33}"/>
              </a:ext>
            </a:extLst>
          </p:cNvPr>
          <p:cNvSpPr>
            <a:spLocks noGrp="1"/>
          </p:cNvSpPr>
          <p:nvPr>
            <p:ph type="body" idx="1"/>
          </p:nvPr>
        </p:nvSpPr>
        <p:spPr>
          <a:xfrm>
            <a:off x="677335" y="1290918"/>
            <a:ext cx="8482568" cy="5567082"/>
          </a:xfrm>
        </p:spPr>
        <p:txBody>
          <a:bodyPr>
            <a:norm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Board consults with our lawyer Anders Ourom about legal issues which could affect our charitable status, ensuring we follow the guidelines as a Canadian charitable entity.  He consults with us as a pro bono initiative which is greatly appreciated.  His mother was a teacher librarian in the Vancouver school district. </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Thanks to each of the members of our Board for sharing their skills: Dave Carter, Gail Chaddock-Costello, Karen Kilbride, Sarah Joyce, Steve Bailey, and our BCRTA representatives Caroline Malm and Linda Watson.  We appreciate Tim Anderson’s skill with the website. Special thanks to Kristi and Laurie at the BCRTA office.</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Baguet Script" panose="00000500000000000000" pitchFamily="2" charset="0"/>
                <a:ea typeface="Calibri" panose="020F0502020204030204" pitchFamily="34" charset="0"/>
                <a:cs typeface="Calibri" panose="020F0502020204030204" pitchFamily="34" charset="0"/>
              </a:rPr>
              <a:t>Barb Mikulec</a:t>
            </a:r>
            <a:r>
              <a:rPr lang="en-US" sz="1800" dirty="0">
                <a:effectLst/>
                <a:latin typeface="Calibri" panose="020F0502020204030204" pitchFamily="34" charset="0"/>
                <a:ea typeface="Calibri" panose="020F0502020204030204" pitchFamily="34" charset="0"/>
                <a:cs typeface="Calibri" panose="020F0502020204030204" pitchFamily="34" charset="0"/>
              </a:rPr>
              <a:t>, president</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85749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2A2C-67C1-4E21-8B2B-3E4180AD2A6A}"/>
              </a:ext>
            </a:extLst>
          </p:cNvPr>
          <p:cNvSpPr>
            <a:spLocks noGrp="1"/>
          </p:cNvSpPr>
          <p:nvPr>
            <p:ph type="title"/>
          </p:nvPr>
        </p:nvSpPr>
        <p:spPr>
          <a:xfrm>
            <a:off x="1333040" y="324623"/>
            <a:ext cx="8848299" cy="2385525"/>
          </a:xfrm>
        </p:spPr>
        <p:txBody>
          <a:bodyPr>
            <a:normAutofit/>
          </a:bodyPr>
          <a:lstStyle/>
          <a:p>
            <a:br>
              <a:rPr lang="en-CA" dirty="0"/>
            </a:br>
            <a:br>
              <a:rPr lang="en-CA" dirty="0"/>
            </a:br>
            <a:br>
              <a:rPr lang="en-CA" dirty="0"/>
            </a:br>
            <a:r>
              <a:rPr lang="en-CA" b="1" i="1" dirty="0">
                <a:solidFill>
                  <a:schemeClr val="accent1">
                    <a:lumMod val="75000"/>
                  </a:schemeClr>
                </a:solidFill>
              </a:rPr>
              <a:t>R. R. Smith </a:t>
            </a:r>
            <a:r>
              <a:rPr lang="en-CA" b="1" i="1">
                <a:solidFill>
                  <a:schemeClr val="accent1">
                    <a:lumMod val="75000"/>
                  </a:schemeClr>
                </a:solidFill>
              </a:rPr>
              <a:t>Memorial Foundation Fund</a:t>
            </a:r>
            <a:endParaRPr lang="en-CA" b="1" i="1" dirty="0">
              <a:solidFill>
                <a:schemeClr val="accent1">
                  <a:lumMod val="75000"/>
                </a:schemeClr>
              </a:solidFill>
            </a:endParaRPr>
          </a:p>
        </p:txBody>
      </p:sp>
      <p:sp>
        <p:nvSpPr>
          <p:cNvPr id="4" name="Content Placeholder 3">
            <a:extLst>
              <a:ext uri="{FF2B5EF4-FFF2-40B4-BE49-F238E27FC236}">
                <a16:creationId xmlns:a16="http://schemas.microsoft.com/office/drawing/2014/main" id="{8D3B4F0A-62CD-49D3-A14E-B77D03ED531A}"/>
              </a:ext>
            </a:extLst>
          </p:cNvPr>
          <p:cNvSpPr>
            <a:spLocks noGrp="1"/>
          </p:cNvSpPr>
          <p:nvPr>
            <p:ph sz="half" idx="1"/>
          </p:nvPr>
        </p:nvSpPr>
        <p:spPr>
          <a:xfrm>
            <a:off x="1333040" y="2832619"/>
            <a:ext cx="7502487" cy="3880772"/>
          </a:xfrm>
        </p:spPr>
        <p:txBody>
          <a:bodyPr>
            <a:normAutofit fontScale="92500" lnSpcReduction="20000"/>
          </a:bodyPr>
          <a:lstStyle/>
          <a:p>
            <a:r>
              <a:rPr lang="en-CA" dirty="0"/>
              <a:t>Background: Mr. Robert Reid Smith was a founding member of the BC Retired Teachers Association and President of the BCTF, and who died in 1969. He was instrumental in planning for retired teachers needs such as housing.</a:t>
            </a:r>
          </a:p>
          <a:p>
            <a:r>
              <a:rPr lang="en-CA" dirty="0"/>
              <a:t>In 2000 the R. R. Smith Memorial Fund Foundation was established “to advance public education in BC and in developing countries.” </a:t>
            </a:r>
          </a:p>
          <a:p>
            <a:r>
              <a:rPr lang="en-CA" dirty="0"/>
              <a:t>Presently an annual fee of $2 from each member funds the R </a:t>
            </a:r>
            <a:r>
              <a:rPr lang="en-CA" dirty="0" err="1"/>
              <a:t>R</a:t>
            </a:r>
            <a:r>
              <a:rPr lang="en-CA" dirty="0"/>
              <a:t> Smith Memorial Foundation Fund. </a:t>
            </a:r>
          </a:p>
          <a:p>
            <a:r>
              <a:rPr lang="en-CA" dirty="0"/>
              <a:t>Donations to the R. R. Smith Memorial Foundation Fund will receive charitable receipts. 86160 2126 BC0001</a:t>
            </a:r>
          </a:p>
          <a:p>
            <a:r>
              <a:rPr lang="en-CA" dirty="0"/>
              <a:t>Our website is </a:t>
            </a:r>
            <a:r>
              <a:rPr lang="en-CA" dirty="0">
                <a:hlinkClick r:id="rId2"/>
              </a:rPr>
              <a:t>www.rrsmith.ca</a:t>
            </a:r>
            <a:endParaRPr lang="en-CA" dirty="0"/>
          </a:p>
          <a:p>
            <a:endParaRPr lang="en-CA" dirty="0"/>
          </a:p>
        </p:txBody>
      </p:sp>
      <p:sp>
        <p:nvSpPr>
          <p:cNvPr id="5" name="Rectangle 2">
            <a:extLst>
              <a:ext uri="{FF2B5EF4-FFF2-40B4-BE49-F238E27FC236}">
                <a16:creationId xmlns:a16="http://schemas.microsoft.com/office/drawing/2014/main" id="{67AFBC6E-7C18-49C5-9562-F54A0FBC01DC}"/>
              </a:ext>
            </a:extLst>
          </p:cNvPr>
          <p:cNvSpPr>
            <a:spLocks noChangeArrowheads="1"/>
          </p:cNvSpPr>
          <p:nvPr/>
        </p:nvSpPr>
        <p:spPr bwMode="auto">
          <a:xfrm>
            <a:off x="797169" y="-4533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0241" name="Picture 1">
            <a:extLst>
              <a:ext uri="{FF2B5EF4-FFF2-40B4-BE49-F238E27FC236}">
                <a16:creationId xmlns:a16="http://schemas.microsoft.com/office/drawing/2014/main" id="{03397A8C-A6B6-498D-9C4D-CA1ED482AD34}"/>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787" y="46719"/>
            <a:ext cx="4089400" cy="1821054"/>
          </a:xfrm>
          <a:prstGeom prst="rect">
            <a:avLst/>
          </a:prstGeom>
          <a:solidFill>
            <a:srgbClr val="FFFFFF"/>
          </a:solidFill>
          <a:ln w="12700">
            <a:solidFill>
              <a:srgbClr val="000000"/>
            </a:solidFill>
            <a:round/>
            <a:headEnd/>
            <a:tailEnd/>
          </a:ln>
        </p:spPr>
      </p:pic>
      <p:sp>
        <p:nvSpPr>
          <p:cNvPr id="6" name="Rectangle 3">
            <a:extLst>
              <a:ext uri="{FF2B5EF4-FFF2-40B4-BE49-F238E27FC236}">
                <a16:creationId xmlns:a16="http://schemas.microsoft.com/office/drawing/2014/main" id="{4C481180-4598-4CE0-8109-3EA1A0A324B0}"/>
              </a:ext>
            </a:extLst>
          </p:cNvPr>
          <p:cNvSpPr>
            <a:spLocks noChangeArrowheads="1"/>
          </p:cNvSpPr>
          <p:nvPr/>
        </p:nvSpPr>
        <p:spPr bwMode="auto">
          <a:xfrm>
            <a:off x="797169" y="3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194931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13004-DE1C-4967-A06E-44838E74EE46}"/>
              </a:ext>
            </a:extLst>
          </p:cNvPr>
          <p:cNvSpPr>
            <a:spLocks noGrp="1"/>
          </p:cNvSpPr>
          <p:nvPr>
            <p:ph type="title"/>
          </p:nvPr>
        </p:nvSpPr>
        <p:spPr>
          <a:xfrm>
            <a:off x="1451579" y="278296"/>
            <a:ext cx="9603275" cy="1113360"/>
          </a:xfrm>
        </p:spPr>
        <p:txBody>
          <a:bodyPr/>
          <a:lstStyle/>
          <a:p>
            <a:r>
              <a:rPr lang="en-CA" dirty="0"/>
              <a:t>  </a:t>
            </a:r>
            <a:r>
              <a:rPr lang="en-CA" dirty="0">
                <a:solidFill>
                  <a:schemeClr val="accent1">
                    <a:lumMod val="75000"/>
                  </a:schemeClr>
                </a:solidFill>
              </a:rPr>
              <a:t>R. R. Smith Board 2023-2024</a:t>
            </a:r>
          </a:p>
        </p:txBody>
      </p:sp>
      <p:sp>
        <p:nvSpPr>
          <p:cNvPr id="3" name="Content Placeholder 2">
            <a:extLst>
              <a:ext uri="{FF2B5EF4-FFF2-40B4-BE49-F238E27FC236}">
                <a16:creationId xmlns:a16="http://schemas.microsoft.com/office/drawing/2014/main" id="{73BEC3AA-649C-4406-A377-E01C74916C8D}"/>
              </a:ext>
            </a:extLst>
          </p:cNvPr>
          <p:cNvSpPr>
            <a:spLocks noGrp="1"/>
          </p:cNvSpPr>
          <p:nvPr>
            <p:ph idx="1"/>
          </p:nvPr>
        </p:nvSpPr>
        <p:spPr>
          <a:xfrm>
            <a:off x="826935" y="1722783"/>
            <a:ext cx="9310977" cy="4651513"/>
          </a:xfrm>
        </p:spPr>
        <p:txBody>
          <a:bodyPr>
            <a:noAutofit/>
          </a:bodyPr>
          <a:lstStyle/>
          <a:p>
            <a:pPr marL="0" indent="0">
              <a:buNone/>
            </a:pPr>
            <a:r>
              <a:rPr lang="en-CA" sz="2800" dirty="0">
                <a:latin typeface="Calibri" panose="020F0502020204030204" pitchFamily="34" charset="0"/>
                <a:ea typeface="Calibri" panose="020F0502020204030204" pitchFamily="34" charset="0"/>
                <a:cs typeface="Calibri" panose="020F0502020204030204" pitchFamily="34" charset="0"/>
              </a:rPr>
              <a:t>Kerry Babiuk                             Steve Bailey</a:t>
            </a:r>
          </a:p>
          <a:p>
            <a:pPr marL="0" indent="0">
              <a:buNone/>
            </a:pPr>
            <a:r>
              <a:rPr lang="en-CA" sz="2800" dirty="0">
                <a:latin typeface="Calibri" panose="020F0502020204030204" pitchFamily="34" charset="0"/>
                <a:ea typeface="Calibri" panose="020F0502020204030204" pitchFamily="34" charset="0"/>
                <a:cs typeface="Calibri" panose="020F0502020204030204" pitchFamily="34" charset="0"/>
              </a:rPr>
              <a:t>Dave Carter                              Gail Chaddock-Costello          </a:t>
            </a:r>
          </a:p>
          <a:p>
            <a:pPr marL="0" indent="0">
              <a:buNone/>
            </a:pPr>
            <a:r>
              <a:rPr lang="en-CA" sz="2800" dirty="0">
                <a:latin typeface="Calibri" panose="020F0502020204030204" pitchFamily="34" charset="0"/>
                <a:ea typeface="Calibri" panose="020F0502020204030204" pitchFamily="34" charset="0"/>
                <a:cs typeface="Calibri" panose="020F0502020204030204" pitchFamily="34" charset="0"/>
              </a:rPr>
              <a:t>Sarah Joyce                               Karen Kilbride</a:t>
            </a:r>
          </a:p>
          <a:p>
            <a:pPr marL="0" indent="0">
              <a:buNone/>
            </a:pPr>
            <a:r>
              <a:rPr lang="en-CA" sz="2800" dirty="0">
                <a:latin typeface="Calibri" panose="020F0502020204030204" pitchFamily="34" charset="0"/>
                <a:ea typeface="Calibri" panose="020F0502020204030204" pitchFamily="34" charset="0"/>
                <a:cs typeface="Calibri" panose="020F0502020204030204" pitchFamily="34" charset="0"/>
              </a:rPr>
              <a:t>Barb Mikulec                            Jim Reid</a:t>
            </a:r>
          </a:p>
          <a:p>
            <a:endParaRPr lang="en-CA" sz="2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sz="2800" dirty="0">
                <a:latin typeface="Calibri" panose="020F0502020204030204" pitchFamily="34" charset="0"/>
                <a:ea typeface="Calibri" panose="020F0502020204030204" pitchFamily="34" charset="0"/>
                <a:cs typeface="Calibri" panose="020F0502020204030204" pitchFamily="34" charset="0"/>
              </a:rPr>
              <a:t>BCRTA reps: Carolyn Malm    Linda Watson     </a:t>
            </a:r>
          </a:p>
        </p:txBody>
      </p:sp>
    </p:spTree>
    <p:extLst>
      <p:ext uri="{BB962C8B-B14F-4D97-AF65-F5344CB8AC3E}">
        <p14:creationId xmlns:p14="http://schemas.microsoft.com/office/powerpoint/2010/main" val="207303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504" y="144513"/>
            <a:ext cx="8596668" cy="207037"/>
          </a:xfrm>
        </p:spPr>
        <p:txBody>
          <a:bodyPr>
            <a:noAutofit/>
          </a:bodyPr>
          <a:lstStyle/>
          <a:p>
            <a:r>
              <a:rPr lang="en-US" sz="1600" dirty="0">
                <a:solidFill>
                  <a:schemeClr val="accent1">
                    <a:lumMod val="75000"/>
                  </a:schemeClr>
                </a:solidFill>
              </a:rPr>
              <a:t>Criteria for applying-    R R Smith Memorial Fund- Building an Educational Legacy</a:t>
            </a:r>
          </a:p>
        </p:txBody>
      </p:sp>
      <p:sp>
        <p:nvSpPr>
          <p:cNvPr id="3" name="Content Placeholder 2"/>
          <p:cNvSpPr>
            <a:spLocks noGrp="1"/>
          </p:cNvSpPr>
          <p:nvPr>
            <p:ph idx="1"/>
          </p:nvPr>
        </p:nvSpPr>
        <p:spPr>
          <a:xfrm>
            <a:off x="560103" y="429845"/>
            <a:ext cx="8596668" cy="6283641"/>
          </a:xfrm>
        </p:spPr>
        <p:txBody>
          <a:bodyPr>
            <a:normAutofit fontScale="25000" lnSpcReduction="20000"/>
          </a:bodyPr>
          <a:lstStyle/>
          <a:p>
            <a:pPr algn="ctr"/>
            <a:r>
              <a:rPr lang="en-CA"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6400" dirty="0">
                <a:effectLst/>
                <a:latin typeface="Calibri" panose="020F0502020204030204" pitchFamily="34" charset="0"/>
                <a:ea typeface="Calibri" panose="020F0502020204030204" pitchFamily="34" charset="0"/>
                <a:cs typeface="Times New Roman" panose="02020603050405020304" pitchFamily="18" charset="0"/>
              </a:rPr>
              <a:t>The purposes of the R.R. Smith Memorial Fund Foundation focus on the advancement of public education in British Columbia, other parts of Canada and developing countries. The Foundation awards one year grants under the following provisions of its constitution in order to advance its charitable mandate:</a:t>
            </a:r>
          </a:p>
          <a:p>
            <a:r>
              <a:rPr lang="en-CA" sz="6400" dirty="0">
                <a:effectLst/>
                <a:latin typeface="Calibri" panose="020F0502020204030204" pitchFamily="34" charset="0"/>
                <a:ea typeface="Calibri" panose="020F0502020204030204" pitchFamily="34" charset="0"/>
                <a:cs typeface="Times New Roman" panose="02020603050405020304" pitchFamily="18" charset="0"/>
              </a:rPr>
              <a:t> The Foundation administers grants to British Columbia or Canadian </a:t>
            </a:r>
            <a:r>
              <a:rPr lang="en-CA" sz="6400" b="1" dirty="0">
                <a:effectLst/>
                <a:latin typeface="Calibri" panose="020F0502020204030204" pitchFamily="34" charset="0"/>
                <a:ea typeface="Calibri" panose="020F0502020204030204" pitchFamily="34" charset="0"/>
                <a:cs typeface="Times New Roman" panose="02020603050405020304" pitchFamily="18" charset="0"/>
              </a:rPr>
              <a:t>registered charitable</a:t>
            </a:r>
            <a:r>
              <a:rPr lang="en-CA" sz="6400" dirty="0">
                <a:effectLst/>
                <a:latin typeface="Calibri" panose="020F0502020204030204" pitchFamily="34" charset="0"/>
                <a:ea typeface="Calibri" panose="020F0502020204030204" pitchFamily="34" charset="0"/>
                <a:cs typeface="Times New Roman" panose="02020603050405020304" pitchFamily="18" charset="0"/>
              </a:rPr>
              <a:t> </a:t>
            </a:r>
            <a:r>
              <a:rPr lang="en-CA" sz="6400" b="1" dirty="0">
                <a:effectLst/>
                <a:latin typeface="Calibri" panose="020F0502020204030204" pitchFamily="34" charset="0"/>
                <a:ea typeface="Calibri" panose="020F0502020204030204" pitchFamily="34" charset="0"/>
                <a:cs typeface="Times New Roman" panose="02020603050405020304" pitchFamily="18" charset="0"/>
              </a:rPr>
              <a:t>organizations</a:t>
            </a:r>
            <a:r>
              <a:rPr lang="en-CA" sz="6400" dirty="0">
                <a:effectLst/>
                <a:latin typeface="Calibri" panose="020F0502020204030204" pitchFamily="34" charset="0"/>
                <a:ea typeface="Calibri" panose="020F0502020204030204" pitchFamily="34" charset="0"/>
                <a:cs typeface="Times New Roman" panose="02020603050405020304" pitchFamily="18" charset="0"/>
              </a:rPr>
              <a:t> in order to: </a:t>
            </a:r>
          </a:p>
          <a:p>
            <a:pPr marL="342900" lvl="0" indent="-342900">
              <a:buFont typeface="Symbol" panose="05050102010706020507" pitchFamily="18" charset="2"/>
              <a:buChar char=""/>
            </a:pPr>
            <a:r>
              <a:rPr lang="en-CA" sz="6400" dirty="0">
                <a:effectLst/>
                <a:latin typeface="Calibri" panose="020F0502020204030204" pitchFamily="34" charset="0"/>
                <a:ea typeface="Calibri" panose="020F0502020204030204" pitchFamily="34" charset="0"/>
                <a:cs typeface="Times New Roman" panose="02020603050405020304" pitchFamily="18" charset="0"/>
              </a:rPr>
              <a:t>Support the acquisition of school supplies, books and equipment to enhance learning for students and teachers;</a:t>
            </a:r>
          </a:p>
          <a:p>
            <a:pPr marL="342900" lvl="0" indent="-342900">
              <a:buFont typeface="Symbol" panose="05050102010706020507" pitchFamily="18" charset="2"/>
              <a:buChar char=""/>
            </a:pPr>
            <a:r>
              <a:rPr lang="en-CA" sz="6400" dirty="0">
                <a:effectLst/>
                <a:latin typeface="Calibri" panose="020F0502020204030204" pitchFamily="34" charset="0"/>
                <a:ea typeface="Calibri" panose="020F0502020204030204" pitchFamily="34" charset="0"/>
                <a:cs typeface="Times New Roman" panose="02020603050405020304" pitchFamily="18" charset="0"/>
              </a:rPr>
              <a:t>Support innovative projects which advance public education;</a:t>
            </a:r>
          </a:p>
          <a:p>
            <a:pPr marL="342900" lvl="0" indent="-342900">
              <a:buFont typeface="Symbol" panose="05050102010706020507" pitchFamily="18" charset="2"/>
              <a:buChar char=""/>
            </a:pPr>
            <a:r>
              <a:rPr lang="en-CA" sz="6400" dirty="0">
                <a:effectLst/>
                <a:latin typeface="Calibri" panose="020F0502020204030204" pitchFamily="34" charset="0"/>
                <a:ea typeface="Calibri" panose="020F0502020204030204" pitchFamily="34" charset="0"/>
                <a:cs typeface="Times New Roman" panose="02020603050405020304" pitchFamily="18" charset="0"/>
              </a:rPr>
              <a:t>Support the development of education programmes in developing countries</a:t>
            </a:r>
          </a:p>
          <a:p>
            <a:pPr marL="342900" lvl="0" indent="-342900">
              <a:buFont typeface="+mj-lt"/>
              <a:buAutoNum type="alphaLcParenR"/>
            </a:pPr>
            <a:r>
              <a:rPr lang="en-CA" sz="6400" dirty="0">
                <a:effectLst/>
                <a:latin typeface="Calibri" panose="020F0502020204030204" pitchFamily="34" charset="0"/>
                <a:ea typeface="Calibri" panose="020F0502020204030204" pitchFamily="34" charset="0"/>
                <a:cs typeface="Times New Roman" panose="02020603050405020304" pitchFamily="18" charset="0"/>
              </a:rPr>
              <a:t>The Foundation does </a:t>
            </a:r>
            <a:r>
              <a:rPr lang="en-CA" sz="6400" b="1" dirty="0">
                <a:effectLst/>
                <a:latin typeface="Calibri" panose="020F0502020204030204" pitchFamily="34" charset="0"/>
                <a:ea typeface="Calibri" panose="020F0502020204030204" pitchFamily="34" charset="0"/>
                <a:cs typeface="Times New Roman" panose="02020603050405020304" pitchFamily="18" charset="0"/>
              </a:rPr>
              <a:t>not </a:t>
            </a:r>
            <a:r>
              <a:rPr lang="en-CA" sz="6400" dirty="0">
                <a:effectLst/>
                <a:latin typeface="Calibri" panose="020F0502020204030204" pitchFamily="34" charset="0"/>
                <a:ea typeface="Calibri" panose="020F0502020204030204" pitchFamily="34" charset="0"/>
                <a:cs typeface="Times New Roman" panose="02020603050405020304" pitchFamily="18" charset="0"/>
              </a:rPr>
              <a:t>fund salaries, food programmes, or the construction of buildings or playground equipment such as climbing apparatus, swings or slides.</a:t>
            </a:r>
          </a:p>
          <a:p>
            <a:pPr marL="342900" lvl="0" indent="-342900">
              <a:buFont typeface="+mj-lt"/>
              <a:buAutoNum type="alphaLcParenR"/>
            </a:pPr>
            <a:r>
              <a:rPr lang="en-CA" sz="6400" dirty="0">
                <a:effectLst/>
                <a:latin typeface="Calibri" panose="020F0502020204030204" pitchFamily="34" charset="0"/>
                <a:ea typeface="Calibri" panose="020F0502020204030204" pitchFamily="34" charset="0"/>
                <a:cs typeface="Times New Roman" panose="02020603050405020304" pitchFamily="18" charset="0"/>
              </a:rPr>
              <a:t>The foundation will co-fund initiatives with governments in Canada, developing countries, and other charitable organizations.</a:t>
            </a:r>
          </a:p>
          <a:p>
            <a:r>
              <a:rPr lang="en-CA" sz="6400" dirty="0">
                <a:effectLst/>
                <a:latin typeface="Calibri" panose="020F0502020204030204" pitchFamily="34" charset="0"/>
                <a:ea typeface="Calibri" panose="020F0502020204030204" pitchFamily="34" charset="0"/>
                <a:cs typeface="Times New Roman" panose="02020603050405020304" pitchFamily="18" charset="0"/>
              </a:rPr>
              <a:t> When making an application for an R.R. Smith Memorial Fund grant, please provide the following contact information:</a:t>
            </a:r>
          </a:p>
          <a:p>
            <a:r>
              <a:rPr lang="en-CA" sz="6400" dirty="0">
                <a:effectLst/>
                <a:latin typeface="Calibri" panose="020F0502020204030204" pitchFamily="34" charset="0"/>
                <a:ea typeface="Calibri" panose="020F0502020204030204" pitchFamily="34" charset="0"/>
                <a:cs typeface="Times New Roman" panose="02020603050405020304" pitchFamily="18" charset="0"/>
              </a:rPr>
              <a:t> Date of application submission: ______________________________</a:t>
            </a:r>
          </a:p>
          <a:p>
            <a:r>
              <a:rPr lang="en-CA" sz="6400" dirty="0">
                <a:effectLst/>
                <a:latin typeface="Calibri" panose="020F0502020204030204" pitchFamily="34" charset="0"/>
                <a:ea typeface="Calibri" panose="020F0502020204030204" pitchFamily="34" charset="0"/>
                <a:cs typeface="Times New Roman" panose="02020603050405020304" pitchFamily="18" charset="0"/>
              </a:rPr>
              <a:t> Name of contact person:  _______________ Name of organization:_____________</a:t>
            </a:r>
          </a:p>
          <a:p>
            <a:r>
              <a:rPr lang="en-CA" sz="6400" dirty="0">
                <a:effectLst/>
                <a:latin typeface="Calibri" panose="020F0502020204030204" pitchFamily="34" charset="0"/>
                <a:ea typeface="Calibri" panose="020F0502020204030204" pitchFamily="34" charset="0"/>
                <a:cs typeface="Times New Roman" panose="02020603050405020304" pitchFamily="18" charset="0"/>
              </a:rPr>
              <a:t> Telephone Number:_______________________ Email address:__________________________</a:t>
            </a:r>
          </a:p>
          <a:p>
            <a:r>
              <a:rPr lang="en-CA" sz="6400" dirty="0">
                <a:effectLst/>
                <a:latin typeface="Calibri" panose="020F0502020204030204" pitchFamily="34" charset="0"/>
                <a:ea typeface="Calibri" panose="020F0502020204030204" pitchFamily="34" charset="0"/>
                <a:cs typeface="Times New Roman" panose="02020603050405020304" pitchFamily="18" charset="0"/>
              </a:rPr>
              <a:t> Mailing Address:________________________________________________________________</a:t>
            </a:r>
          </a:p>
          <a:p>
            <a:r>
              <a:rPr lang="en-CA" sz="6400" dirty="0">
                <a:effectLst/>
                <a:latin typeface="Calibri" panose="020F0502020204030204" pitchFamily="34" charset="0"/>
                <a:ea typeface="Calibri" panose="020F0502020204030204" pitchFamily="34" charset="0"/>
                <a:cs typeface="Times New Roman" panose="02020603050405020304" pitchFamily="18" charset="0"/>
              </a:rPr>
              <a:t> </a:t>
            </a:r>
            <a:r>
              <a:rPr lang="en-CA" sz="6400" u="sng" dirty="0">
                <a:effectLst/>
                <a:latin typeface="Calibri" panose="020F0502020204030204" pitchFamily="34" charset="0"/>
                <a:ea typeface="Calibri" panose="020F0502020204030204" pitchFamily="34" charset="0"/>
                <a:cs typeface="Times New Roman" panose="02020603050405020304" pitchFamily="18" charset="0"/>
              </a:rPr>
              <a:t>Note</a:t>
            </a:r>
            <a:r>
              <a:rPr lang="en-CA" sz="6400" dirty="0">
                <a:effectLst/>
                <a:latin typeface="Calibri" panose="020F0502020204030204" pitchFamily="34" charset="0"/>
                <a:ea typeface="Calibri" panose="020F0502020204030204" pitchFamily="34" charset="0"/>
                <a:cs typeface="Times New Roman" panose="02020603050405020304" pitchFamily="18" charset="0"/>
              </a:rPr>
              <a:t>: </a:t>
            </a:r>
            <a:r>
              <a:rPr lang="en-CA" sz="6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Applications for university bursaries are managed by universities directly and must be</a:t>
            </a:r>
          </a:p>
          <a:p>
            <a:r>
              <a:rPr lang="en-CA" sz="6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completed through direct communication with the university.</a:t>
            </a:r>
          </a:p>
          <a:p>
            <a:r>
              <a:rPr lang="en-CA" sz="6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240E-51AF-B6DB-F26B-E934528CF83D}"/>
              </a:ext>
            </a:extLst>
          </p:cNvPr>
          <p:cNvSpPr>
            <a:spLocks noGrp="1"/>
          </p:cNvSpPr>
          <p:nvPr>
            <p:ph type="title"/>
          </p:nvPr>
        </p:nvSpPr>
        <p:spPr/>
        <p:txBody>
          <a:bodyPr/>
          <a:lstStyle/>
          <a:p>
            <a:r>
              <a:rPr lang="en-US" dirty="0">
                <a:solidFill>
                  <a:schemeClr val="accent1">
                    <a:lumMod val="75000"/>
                  </a:schemeClr>
                </a:solidFill>
              </a:rPr>
              <a:t>Grant Application</a:t>
            </a:r>
            <a:endParaRPr lang="en-CA" dirty="0">
              <a:solidFill>
                <a:schemeClr val="accent1">
                  <a:lumMod val="75000"/>
                </a:schemeClr>
              </a:solidFill>
            </a:endParaRPr>
          </a:p>
        </p:txBody>
      </p:sp>
      <p:sp>
        <p:nvSpPr>
          <p:cNvPr id="3" name="Content Placeholder 2">
            <a:extLst>
              <a:ext uri="{FF2B5EF4-FFF2-40B4-BE49-F238E27FC236}">
                <a16:creationId xmlns:a16="http://schemas.microsoft.com/office/drawing/2014/main" id="{874378A5-93FC-4FC1-1B02-661C578F4714}"/>
              </a:ext>
            </a:extLst>
          </p:cNvPr>
          <p:cNvSpPr>
            <a:spLocks noGrp="1"/>
          </p:cNvSpPr>
          <p:nvPr>
            <p:ph idx="1"/>
          </p:nvPr>
        </p:nvSpPr>
        <p:spPr>
          <a:xfrm>
            <a:off x="591365" y="1270000"/>
            <a:ext cx="8596668" cy="5326185"/>
          </a:xfrm>
        </p:spPr>
        <p:txBody>
          <a:bodyPr>
            <a:normAutofit fontScale="47500" lnSpcReduction="20000"/>
          </a:bodyPr>
          <a:lstStyle/>
          <a:p>
            <a:pPr marL="0" indent="0" algn="ctr">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1800" dirty="0">
                <a:effectLst/>
                <a:latin typeface="Calibri" panose="020F0502020204030204" pitchFamily="34" charset="0"/>
                <a:ea typeface="Calibri" panose="020F0502020204030204" pitchFamily="34" charset="0"/>
                <a:cs typeface="Calibri" panose="020F0502020204030204" pitchFamily="34" charset="0"/>
              </a:rPr>
              <a:t>Name of the organization making the application:  ____________________________________________________________________________</a:t>
            </a:r>
          </a:p>
          <a:p>
            <a:r>
              <a:rPr lang="en-CA" sz="1800" dirty="0">
                <a:effectLst/>
                <a:latin typeface="Calibri" panose="020F0502020204030204" pitchFamily="34" charset="0"/>
                <a:ea typeface="Calibri" panose="020F0502020204030204" pitchFamily="34" charset="0"/>
                <a:cs typeface="Calibri" panose="020F0502020204030204" pitchFamily="34" charset="0"/>
              </a:rPr>
              <a:t> </a:t>
            </a:r>
          </a:p>
          <a:p>
            <a:r>
              <a:rPr lang="en-CA" sz="1800" dirty="0">
                <a:effectLst/>
                <a:latin typeface="Calibri" panose="020F0502020204030204" pitchFamily="34" charset="0"/>
                <a:ea typeface="Calibri" panose="020F0502020204030204" pitchFamily="34" charset="0"/>
                <a:cs typeface="Calibri" panose="020F0502020204030204" pitchFamily="34" charset="0"/>
              </a:rPr>
              <a:t>British Columbia Registered Charity Number or Canadian Registered Charity  Number:_______________ (please circle one of the following:  BC Charity#              Canadian Charity#)</a:t>
            </a:r>
          </a:p>
          <a:p>
            <a:r>
              <a:rPr lang="en-CA" sz="1800" dirty="0">
                <a:effectLst/>
                <a:latin typeface="Calibri" panose="020F0502020204030204" pitchFamily="34" charset="0"/>
                <a:ea typeface="Calibri" panose="020F0502020204030204" pitchFamily="34" charset="0"/>
                <a:cs typeface="Calibri" panose="020F0502020204030204" pitchFamily="34" charset="0"/>
              </a:rPr>
              <a:t> </a:t>
            </a:r>
          </a:p>
          <a:p>
            <a:r>
              <a:rPr lang="en-CA" sz="1800" dirty="0">
                <a:effectLst/>
                <a:latin typeface="Calibri" panose="020F0502020204030204" pitchFamily="34" charset="0"/>
                <a:ea typeface="Calibri" panose="020F0502020204030204" pitchFamily="34" charset="0"/>
                <a:cs typeface="Calibri" panose="020F0502020204030204" pitchFamily="34" charset="0"/>
              </a:rPr>
              <a:t>Description of the organization and its activities: </a:t>
            </a:r>
          </a:p>
          <a:p>
            <a:r>
              <a:rPr lang="en-CA" sz="1800" dirty="0">
                <a:effectLst/>
                <a:latin typeface="Calibri" panose="020F0502020204030204" pitchFamily="34" charset="0"/>
                <a:ea typeface="Calibri" panose="020F0502020204030204" pitchFamily="34" charset="0"/>
                <a:cs typeface="Calibri" panose="020F0502020204030204" pitchFamily="34" charset="0"/>
              </a:rPr>
              <a:t> </a:t>
            </a:r>
          </a:p>
          <a:p>
            <a:r>
              <a:rPr lang="en-CA" sz="1800" dirty="0">
                <a:effectLst/>
                <a:latin typeface="Calibri" panose="020F0502020204030204" pitchFamily="34" charset="0"/>
                <a:ea typeface="Calibri" panose="020F0502020204030204" pitchFamily="34" charset="0"/>
                <a:cs typeface="Calibri" panose="020F0502020204030204" pitchFamily="34" charset="0"/>
              </a:rPr>
              <a:t>______________________________________________________________________________</a:t>
            </a:r>
          </a:p>
          <a:p>
            <a:r>
              <a:rPr lang="en-CA" sz="1800" dirty="0">
                <a:effectLst/>
                <a:latin typeface="Calibri" panose="020F0502020204030204" pitchFamily="34" charset="0"/>
                <a:ea typeface="Calibri" panose="020F0502020204030204" pitchFamily="34" charset="0"/>
                <a:cs typeface="Calibri" panose="020F0502020204030204" pitchFamily="34" charset="0"/>
              </a:rPr>
              <a:t> </a:t>
            </a:r>
          </a:p>
          <a:p>
            <a:r>
              <a:rPr lang="en-CA" sz="1800" dirty="0">
                <a:effectLst/>
                <a:latin typeface="Calibri" panose="020F0502020204030204" pitchFamily="34" charset="0"/>
                <a:ea typeface="Calibri" panose="020F0502020204030204" pitchFamily="34" charset="0"/>
                <a:cs typeface="Calibri" panose="020F0502020204030204" pitchFamily="34" charset="0"/>
              </a:rPr>
              <a:t>Please provide an outline of the specific project or initiative to be funded:</a:t>
            </a:r>
          </a:p>
          <a:p>
            <a:r>
              <a:rPr lang="en-CA" sz="1800" dirty="0">
                <a:effectLst/>
                <a:latin typeface="Calibri" panose="020F0502020204030204" pitchFamily="34" charset="0"/>
                <a:ea typeface="Calibri" panose="020F0502020204030204" pitchFamily="34" charset="0"/>
                <a:cs typeface="Calibri" panose="020F0502020204030204" pitchFamily="34" charset="0"/>
              </a:rPr>
              <a:t> </a:t>
            </a:r>
          </a:p>
          <a:p>
            <a:r>
              <a:rPr lang="en-CA" sz="1800" dirty="0">
                <a:effectLst/>
                <a:latin typeface="Calibri" panose="020F0502020204030204" pitchFamily="34" charset="0"/>
                <a:ea typeface="Calibri" panose="020F0502020204030204" pitchFamily="34" charset="0"/>
                <a:cs typeface="Calibri" panose="020F0502020204030204" pitchFamily="34" charset="0"/>
              </a:rPr>
              <a:t>______________________________________________________________________________</a:t>
            </a:r>
          </a:p>
          <a:p>
            <a:r>
              <a:rPr lang="en-CA" sz="1800" dirty="0">
                <a:effectLst/>
                <a:latin typeface="Calibri" panose="020F0502020204030204" pitchFamily="34" charset="0"/>
                <a:ea typeface="Calibri" panose="020F0502020204030204" pitchFamily="34" charset="0"/>
                <a:cs typeface="Calibri" panose="020F0502020204030204" pitchFamily="34" charset="0"/>
              </a:rPr>
              <a:t> </a:t>
            </a:r>
          </a:p>
          <a:p>
            <a:r>
              <a:rPr lang="en-CA" sz="1800" dirty="0">
                <a:effectLst/>
                <a:latin typeface="Calibri" panose="020F0502020204030204" pitchFamily="34" charset="0"/>
                <a:ea typeface="Calibri" panose="020F0502020204030204" pitchFamily="34" charset="0"/>
                <a:cs typeface="Calibri" panose="020F0502020204030204" pitchFamily="34" charset="0"/>
              </a:rPr>
              <a:t>Amount requested to contribute to the funding of the project or a specific aspect of the project:</a:t>
            </a:r>
          </a:p>
          <a:p>
            <a:r>
              <a:rPr lang="en-CA" sz="1800" dirty="0">
                <a:effectLst/>
                <a:latin typeface="Calibri" panose="020F0502020204030204" pitchFamily="34" charset="0"/>
                <a:ea typeface="Calibri" panose="020F0502020204030204" pitchFamily="34" charset="0"/>
                <a:cs typeface="Calibri" panose="020F0502020204030204" pitchFamily="34" charset="0"/>
              </a:rPr>
              <a:t> </a:t>
            </a:r>
          </a:p>
          <a:p>
            <a:r>
              <a:rPr lang="en-CA" sz="1800" dirty="0">
                <a:effectLst/>
                <a:latin typeface="Calibri" panose="020F0502020204030204" pitchFamily="34" charset="0"/>
                <a:ea typeface="Calibri" panose="020F0502020204030204" pitchFamily="34" charset="0"/>
                <a:cs typeface="Calibri" panose="020F0502020204030204" pitchFamily="34" charset="0"/>
              </a:rPr>
              <a:t>______________________________________________________________________________</a:t>
            </a:r>
          </a:p>
          <a:p>
            <a:r>
              <a:rPr lang="en-CA" sz="1800" dirty="0">
                <a:effectLst/>
                <a:latin typeface="Calibri" panose="020F0502020204030204" pitchFamily="34" charset="0"/>
                <a:ea typeface="Calibri" panose="020F0502020204030204" pitchFamily="34" charset="0"/>
                <a:cs typeface="Calibri" panose="020F0502020204030204" pitchFamily="34" charset="0"/>
              </a:rPr>
              <a:t> </a:t>
            </a:r>
          </a:p>
          <a:p>
            <a:r>
              <a:rPr lang="en-CA" sz="1800" dirty="0">
                <a:effectLst/>
                <a:latin typeface="Calibri" panose="020F0502020204030204" pitchFamily="34" charset="0"/>
                <a:ea typeface="Calibri" panose="020F0502020204030204" pitchFamily="34" charset="0"/>
                <a:cs typeface="Calibri" panose="020F0502020204030204" pitchFamily="34" charset="0"/>
              </a:rPr>
              <a:t>Please attach a budget for the project or initiative.</a:t>
            </a:r>
          </a:p>
          <a:p>
            <a:r>
              <a:rPr lang="en-CA" sz="1800" dirty="0">
                <a:effectLst/>
                <a:latin typeface="Calibri" panose="020F0502020204030204" pitchFamily="34" charset="0"/>
                <a:ea typeface="Calibri" panose="020F0502020204030204" pitchFamily="34" charset="0"/>
                <a:cs typeface="Calibri" panose="020F0502020204030204" pitchFamily="34" charset="0"/>
              </a:rPr>
              <a:t> </a:t>
            </a:r>
          </a:p>
          <a:p>
            <a:endParaRPr lang="en-CA" dirty="0"/>
          </a:p>
        </p:txBody>
      </p:sp>
    </p:spTree>
    <p:extLst>
      <p:ext uri="{BB962C8B-B14F-4D97-AF65-F5344CB8AC3E}">
        <p14:creationId xmlns:p14="http://schemas.microsoft.com/office/powerpoint/2010/main" val="262251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2730"/>
            <a:ext cx="8596668" cy="591670"/>
          </a:xfrm>
        </p:spPr>
        <p:txBody>
          <a:bodyPr>
            <a:normAutofit/>
          </a:bodyPr>
          <a:lstStyle/>
          <a:p>
            <a:r>
              <a:rPr lang="en-CA" dirty="0"/>
              <a:t>2024 Funds disbursed total $44,000</a:t>
            </a:r>
            <a:endParaRPr lang="en-US" dirty="0"/>
          </a:p>
        </p:txBody>
      </p:sp>
      <p:sp>
        <p:nvSpPr>
          <p:cNvPr id="3" name="Content Placeholder 2"/>
          <p:cNvSpPr>
            <a:spLocks noGrp="1"/>
          </p:cNvSpPr>
          <p:nvPr>
            <p:ph idx="1"/>
          </p:nvPr>
        </p:nvSpPr>
        <p:spPr>
          <a:xfrm>
            <a:off x="677334" y="1165413"/>
            <a:ext cx="8596668" cy="5540188"/>
          </a:xfrm>
        </p:spPr>
        <p:txBody>
          <a:bodyPr>
            <a:normAutofit/>
          </a:bodyPr>
          <a:lstStyle/>
          <a:p>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778651F0-21AD-4BC8-9347-90B2B2DBFE8D}"/>
              </a:ext>
            </a:extLst>
          </p:cNvPr>
          <p:cNvGraphicFramePr>
            <a:graphicFrameLocks noGrp="1"/>
          </p:cNvGraphicFramePr>
          <p:nvPr>
            <p:extLst>
              <p:ext uri="{D42A27DB-BD31-4B8C-83A1-F6EECF244321}">
                <p14:modId xmlns:p14="http://schemas.microsoft.com/office/powerpoint/2010/main" val="473370067"/>
              </p:ext>
            </p:extLst>
          </p:nvPr>
        </p:nvGraphicFramePr>
        <p:xfrm>
          <a:off x="1308847" y="914401"/>
          <a:ext cx="7422776" cy="5056090"/>
        </p:xfrm>
        <a:graphic>
          <a:graphicData uri="http://schemas.openxmlformats.org/drawingml/2006/table">
            <a:tbl>
              <a:tblPr>
                <a:tableStyleId>{5C22544A-7EE6-4342-B048-85BDC9FD1C3A}</a:tableStyleId>
              </a:tblPr>
              <a:tblGrid>
                <a:gridCol w="3707940">
                  <a:extLst>
                    <a:ext uri="{9D8B030D-6E8A-4147-A177-3AD203B41FA5}">
                      <a16:colId xmlns:a16="http://schemas.microsoft.com/office/drawing/2014/main" val="540373685"/>
                    </a:ext>
                  </a:extLst>
                </a:gridCol>
                <a:gridCol w="469613">
                  <a:extLst>
                    <a:ext uri="{9D8B030D-6E8A-4147-A177-3AD203B41FA5}">
                      <a16:colId xmlns:a16="http://schemas.microsoft.com/office/drawing/2014/main" val="57779892"/>
                    </a:ext>
                  </a:extLst>
                </a:gridCol>
                <a:gridCol w="332405">
                  <a:extLst>
                    <a:ext uri="{9D8B030D-6E8A-4147-A177-3AD203B41FA5}">
                      <a16:colId xmlns:a16="http://schemas.microsoft.com/office/drawing/2014/main" val="2531439148"/>
                    </a:ext>
                  </a:extLst>
                </a:gridCol>
                <a:gridCol w="2912818">
                  <a:extLst>
                    <a:ext uri="{9D8B030D-6E8A-4147-A177-3AD203B41FA5}">
                      <a16:colId xmlns:a16="http://schemas.microsoft.com/office/drawing/2014/main" val="3302128382"/>
                    </a:ext>
                  </a:extLst>
                </a:gridCol>
              </a:tblGrid>
              <a:tr h="562316">
                <a:tc gridSpan="2">
                  <a:txBody>
                    <a:bodyPr/>
                    <a:lstStyle/>
                    <a:p>
                      <a:pPr algn="l" fontAlgn="b"/>
                      <a:r>
                        <a:rPr lang="en-US" sz="1600" u="none" strike="noStrike" dirty="0">
                          <a:effectLst/>
                          <a:highlight>
                            <a:srgbClr val="D9D9D9"/>
                          </a:highlight>
                        </a:rPr>
                        <a:t>African Canadian Continuing Education Society</a:t>
                      </a:r>
                      <a:endParaRPr lang="en-US"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hMerge="1">
                  <a:txBody>
                    <a:bodyPr/>
                    <a:lstStyle/>
                    <a:p>
                      <a:endParaRPr lang="en-CA"/>
                    </a:p>
                  </a:txBody>
                  <a:tcPr/>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108639139"/>
                  </a:ext>
                </a:extLst>
              </a:tr>
              <a:tr h="370194">
                <a:tc>
                  <a:txBody>
                    <a:bodyPr/>
                    <a:lstStyle/>
                    <a:p>
                      <a:pPr algn="l" fontAlgn="b"/>
                      <a:r>
                        <a:rPr lang="en-CA" sz="1600" u="none" strike="noStrike" dirty="0">
                          <a:effectLst/>
                        </a:rPr>
                        <a:t>BC Heritage Fairs Society</a:t>
                      </a:r>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2265590"/>
                  </a:ext>
                </a:extLst>
              </a:tr>
              <a:tr h="670050">
                <a:tc>
                  <a:txBody>
                    <a:bodyPr/>
                    <a:lstStyle/>
                    <a:p>
                      <a:pPr algn="l" fontAlgn="b"/>
                      <a:r>
                        <a:rPr lang="en-US" sz="1600" u="none" strike="noStrike" dirty="0">
                          <a:effectLst/>
                          <a:highlight>
                            <a:srgbClr val="D9D9D9"/>
                          </a:highlight>
                        </a:rPr>
                        <a:t>Bright Beginnings Foundation Fund (DAF6127)</a:t>
                      </a:r>
                      <a:endParaRPr lang="en-US"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681582616"/>
                  </a:ext>
                </a:extLst>
              </a:tr>
              <a:tr h="370194">
                <a:tc>
                  <a:txBody>
                    <a:bodyPr/>
                    <a:lstStyle/>
                    <a:p>
                      <a:pPr algn="l" fontAlgn="b"/>
                      <a:r>
                        <a:rPr lang="en-US" sz="1600" u="none" strike="noStrike" dirty="0">
                          <a:effectLst/>
                        </a:rPr>
                        <a:t>Canadian Friends of Oaxaca Inc.</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0312382"/>
                  </a:ext>
                </a:extLst>
              </a:tr>
              <a:tr h="562316">
                <a:tc>
                  <a:txBody>
                    <a:bodyPr/>
                    <a:lstStyle/>
                    <a:p>
                      <a:pPr algn="l" fontAlgn="b"/>
                      <a:r>
                        <a:rPr lang="en-CA" sz="1600" u="none" strike="noStrike" dirty="0">
                          <a:effectLst/>
                          <a:highlight>
                            <a:srgbClr val="D9D9D9"/>
                          </a:highlight>
                        </a:rPr>
                        <a:t>Canadian Harambee Education Society</a:t>
                      </a:r>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1959489470"/>
                  </a:ext>
                </a:extLst>
              </a:tr>
              <a:tr h="670050">
                <a:tc>
                  <a:txBody>
                    <a:bodyPr/>
                    <a:lstStyle/>
                    <a:p>
                      <a:pPr algn="l" fontAlgn="b"/>
                      <a:r>
                        <a:rPr lang="en-US" sz="1600" u="none" strike="noStrike" dirty="0">
                          <a:effectLst/>
                        </a:rPr>
                        <a:t>Canadian Women for Women in Afghanistan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2777115"/>
                  </a:ext>
                </a:extLst>
              </a:tr>
              <a:tr h="370194">
                <a:tc>
                  <a:txBody>
                    <a:bodyPr/>
                    <a:lstStyle/>
                    <a:p>
                      <a:pPr algn="l" fontAlgn="b"/>
                      <a:r>
                        <a:rPr lang="en-CA" sz="1600" u="none" strike="noStrike" dirty="0">
                          <a:effectLst/>
                          <a:highlight>
                            <a:srgbClr val="D9D9D9"/>
                          </a:highlight>
                        </a:rPr>
                        <a:t>Children's Care International</a:t>
                      </a:r>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3211258995"/>
                  </a:ext>
                </a:extLst>
              </a:tr>
              <a:tr h="370194">
                <a:tc>
                  <a:txBody>
                    <a:bodyPr/>
                    <a:lstStyle/>
                    <a:p>
                      <a:pPr algn="l" fontAlgn="b"/>
                      <a:r>
                        <a:rPr lang="en-CA" sz="1600" u="none" strike="noStrike" dirty="0" err="1">
                          <a:effectLst/>
                        </a:rPr>
                        <a:t>CoDevelopment</a:t>
                      </a:r>
                      <a:r>
                        <a:rPr lang="en-CA" sz="1600" u="none" strike="noStrike" dirty="0">
                          <a:effectLst/>
                        </a:rPr>
                        <a:t> Canada Association</a:t>
                      </a:r>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9595284"/>
                  </a:ext>
                </a:extLst>
              </a:tr>
              <a:tr h="370194">
                <a:tc>
                  <a:txBody>
                    <a:bodyPr/>
                    <a:lstStyle/>
                    <a:p>
                      <a:pPr algn="l" fontAlgn="b"/>
                      <a:r>
                        <a:rPr lang="en-CA" sz="1600" u="none" strike="noStrike" dirty="0">
                          <a:effectLst/>
                          <a:highlight>
                            <a:srgbClr val="D9D9D9"/>
                          </a:highlight>
                        </a:rPr>
                        <a:t>Compassion Fruit Society</a:t>
                      </a:r>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4049818990"/>
                  </a:ext>
                </a:extLst>
              </a:tr>
              <a:tr h="370194">
                <a:tc>
                  <a:txBody>
                    <a:bodyPr/>
                    <a:lstStyle/>
                    <a:p>
                      <a:pPr algn="l" fontAlgn="b"/>
                      <a:r>
                        <a:rPr lang="en-US" sz="1600" u="none" strike="noStrike" dirty="0">
                          <a:effectLst/>
                        </a:rPr>
                        <a:t>Days for Girls Canada Society</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9262513"/>
                  </a:ext>
                </a:extLst>
              </a:tr>
              <a:tr h="370194">
                <a:tc>
                  <a:txBody>
                    <a:bodyPr/>
                    <a:lstStyle/>
                    <a:p>
                      <a:pPr algn="l" fontAlgn="b"/>
                      <a:r>
                        <a:rPr lang="en-CA" sz="1600" u="none" strike="noStrike" dirty="0">
                          <a:effectLst/>
                          <a:highlight>
                            <a:srgbClr val="D9D9D9"/>
                          </a:highlight>
                        </a:rPr>
                        <a:t>Families for Children</a:t>
                      </a:r>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12502859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219F-279A-7F88-DC32-182A2B8CA393}"/>
              </a:ext>
            </a:extLst>
          </p:cNvPr>
          <p:cNvSpPr>
            <a:spLocks noGrp="1"/>
          </p:cNvSpPr>
          <p:nvPr>
            <p:ph type="title"/>
          </p:nvPr>
        </p:nvSpPr>
        <p:spPr>
          <a:xfrm>
            <a:off x="677334" y="179294"/>
            <a:ext cx="8596668" cy="502024"/>
          </a:xfrm>
        </p:spPr>
        <p:txBody>
          <a:bodyPr>
            <a:normAutofit fontScale="90000"/>
          </a:bodyPr>
          <a:lstStyle/>
          <a:p>
            <a:r>
              <a:rPr lang="en-US" dirty="0"/>
              <a:t>Grants continued</a:t>
            </a:r>
            <a:endParaRPr lang="en-CA" dirty="0"/>
          </a:p>
        </p:txBody>
      </p:sp>
      <p:graphicFrame>
        <p:nvGraphicFramePr>
          <p:cNvPr id="4" name="Content Placeholder 3">
            <a:extLst>
              <a:ext uri="{FF2B5EF4-FFF2-40B4-BE49-F238E27FC236}">
                <a16:creationId xmlns:a16="http://schemas.microsoft.com/office/drawing/2014/main" id="{70981D2F-2A76-E900-A43D-9B21090DB014}"/>
              </a:ext>
            </a:extLst>
          </p:cNvPr>
          <p:cNvGraphicFramePr>
            <a:graphicFrameLocks noGrp="1"/>
          </p:cNvGraphicFramePr>
          <p:nvPr>
            <p:ph idx="1"/>
            <p:extLst>
              <p:ext uri="{D42A27DB-BD31-4B8C-83A1-F6EECF244321}">
                <p14:modId xmlns:p14="http://schemas.microsoft.com/office/powerpoint/2010/main" val="773828642"/>
              </p:ext>
            </p:extLst>
          </p:nvPr>
        </p:nvGraphicFramePr>
        <p:xfrm>
          <a:off x="1129553" y="681318"/>
          <a:ext cx="7602071" cy="5342962"/>
        </p:xfrm>
        <a:graphic>
          <a:graphicData uri="http://schemas.openxmlformats.org/drawingml/2006/table">
            <a:tbl>
              <a:tblPr>
                <a:tableStyleId>{5C22544A-7EE6-4342-B048-85BDC9FD1C3A}</a:tableStyleId>
              </a:tblPr>
              <a:tblGrid>
                <a:gridCol w="3466075">
                  <a:extLst>
                    <a:ext uri="{9D8B030D-6E8A-4147-A177-3AD203B41FA5}">
                      <a16:colId xmlns:a16="http://schemas.microsoft.com/office/drawing/2014/main" val="2553225416"/>
                    </a:ext>
                  </a:extLst>
                </a:gridCol>
                <a:gridCol w="370819">
                  <a:extLst>
                    <a:ext uri="{9D8B030D-6E8A-4147-A177-3AD203B41FA5}">
                      <a16:colId xmlns:a16="http://schemas.microsoft.com/office/drawing/2014/main" val="2741040601"/>
                    </a:ext>
                  </a:extLst>
                </a:gridCol>
                <a:gridCol w="878541">
                  <a:extLst>
                    <a:ext uri="{9D8B030D-6E8A-4147-A177-3AD203B41FA5}">
                      <a16:colId xmlns:a16="http://schemas.microsoft.com/office/drawing/2014/main" val="2883290175"/>
                    </a:ext>
                  </a:extLst>
                </a:gridCol>
                <a:gridCol w="2886636">
                  <a:extLst>
                    <a:ext uri="{9D8B030D-6E8A-4147-A177-3AD203B41FA5}">
                      <a16:colId xmlns:a16="http://schemas.microsoft.com/office/drawing/2014/main" val="4195111149"/>
                    </a:ext>
                  </a:extLst>
                </a:gridCol>
              </a:tblGrid>
              <a:tr h="323404">
                <a:tc>
                  <a:txBody>
                    <a:bodyPr/>
                    <a:lstStyle/>
                    <a:p>
                      <a:pPr algn="l" fontAlgn="b"/>
                      <a:r>
                        <a:rPr lang="en-US" sz="1600" u="none" strike="noStrike" dirty="0">
                          <a:effectLst/>
                        </a:rPr>
                        <a:t>For the Love of Africa Society</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9483903"/>
                  </a:ext>
                </a:extLst>
              </a:tr>
              <a:tr h="514241">
                <a:tc>
                  <a:txBody>
                    <a:bodyPr/>
                    <a:lstStyle/>
                    <a:p>
                      <a:pPr algn="l" fontAlgn="b"/>
                      <a:r>
                        <a:rPr lang="en-CA" sz="1600" u="none" strike="noStrike" dirty="0">
                          <a:effectLst/>
                          <a:highlight>
                            <a:srgbClr val="D9D9D9"/>
                          </a:highlight>
                        </a:rPr>
                        <a:t>InnovativeCommunities.org Foundation</a:t>
                      </a:r>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1573686493"/>
                  </a:ext>
                </a:extLst>
              </a:tr>
              <a:tr h="370606">
                <a:tc>
                  <a:txBody>
                    <a:bodyPr/>
                    <a:lstStyle/>
                    <a:p>
                      <a:pPr algn="l" fontAlgn="b"/>
                      <a:r>
                        <a:rPr lang="en-CA" sz="1600" u="none" strike="noStrike" dirty="0">
                          <a:effectLst/>
                        </a:rPr>
                        <a:t>Kenya Education Endowment Fund</a:t>
                      </a:r>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4076356"/>
                  </a:ext>
                </a:extLst>
              </a:tr>
              <a:tr h="370606">
                <a:tc>
                  <a:txBody>
                    <a:bodyPr/>
                    <a:lstStyle/>
                    <a:p>
                      <a:pPr algn="l" fontAlgn="b"/>
                      <a:r>
                        <a:rPr lang="en-CA" sz="1600" u="none" strike="noStrike" dirty="0">
                          <a:effectLst/>
                          <a:highlight>
                            <a:srgbClr val="D9D9D9"/>
                          </a:highlight>
                        </a:rPr>
                        <a:t>NITEO Africa Society</a:t>
                      </a:r>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2205587546"/>
                  </a:ext>
                </a:extLst>
              </a:tr>
              <a:tr h="370606">
                <a:tc>
                  <a:txBody>
                    <a:bodyPr/>
                    <a:lstStyle/>
                    <a:p>
                      <a:pPr algn="l" fontAlgn="b"/>
                      <a:r>
                        <a:rPr lang="en-CA" sz="1600" u="none" strike="noStrike" dirty="0">
                          <a:effectLst/>
                        </a:rPr>
                        <a:t>One Girl Can Society</a:t>
                      </a:r>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697798"/>
                  </a:ext>
                </a:extLst>
              </a:tr>
              <a:tr h="670797">
                <a:tc>
                  <a:txBody>
                    <a:bodyPr/>
                    <a:lstStyle/>
                    <a:p>
                      <a:pPr algn="l" fontAlgn="b"/>
                      <a:r>
                        <a:rPr lang="en-US" sz="1600" u="none" strike="noStrike" dirty="0">
                          <a:effectLst/>
                          <a:highlight>
                            <a:srgbClr val="D9D9D9"/>
                          </a:highlight>
                        </a:rPr>
                        <a:t>Pacific Community Resources Society (PCRS)</a:t>
                      </a:r>
                      <a:endParaRPr lang="en-US"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3104561605"/>
                  </a:ext>
                </a:extLst>
              </a:tr>
              <a:tr h="370606">
                <a:tc>
                  <a:txBody>
                    <a:bodyPr/>
                    <a:lstStyle/>
                    <a:p>
                      <a:pPr algn="l" fontAlgn="b"/>
                      <a:r>
                        <a:rPr lang="en-CA" sz="1600" u="none" strike="noStrike" dirty="0">
                          <a:effectLst/>
                        </a:rPr>
                        <a:t>Real Humanitarian</a:t>
                      </a:r>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4549693"/>
                  </a:ext>
                </a:extLst>
              </a:tr>
              <a:tr h="499066">
                <a:tc>
                  <a:txBody>
                    <a:bodyPr/>
                    <a:lstStyle/>
                    <a:p>
                      <a:pPr algn="l" fontAlgn="b"/>
                      <a:r>
                        <a:rPr lang="en-CA" sz="1600" u="none" strike="noStrike" dirty="0">
                          <a:effectLst/>
                          <a:highlight>
                            <a:srgbClr val="D9D9D9"/>
                          </a:highlight>
                        </a:rPr>
                        <a:t>Step International Foundation</a:t>
                      </a:r>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2865570777"/>
                  </a:ext>
                </a:extLst>
              </a:tr>
              <a:tr h="370606">
                <a:tc>
                  <a:txBody>
                    <a:bodyPr/>
                    <a:lstStyle/>
                    <a:p>
                      <a:pPr algn="l" fontAlgn="b"/>
                      <a:r>
                        <a:rPr lang="en-CA" sz="1600" u="none" strike="noStrike" dirty="0">
                          <a:effectLst/>
                        </a:rPr>
                        <a:t>Tumaini Fund Canada</a:t>
                      </a:r>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9156800"/>
                  </a:ext>
                </a:extLst>
              </a:tr>
              <a:tr h="370606">
                <a:tc>
                  <a:txBody>
                    <a:bodyPr/>
                    <a:lstStyle/>
                    <a:p>
                      <a:pPr algn="l" fontAlgn="b"/>
                      <a:r>
                        <a:rPr lang="en-CA" sz="1600" u="none" strike="noStrike" dirty="0">
                          <a:effectLst/>
                          <a:highlight>
                            <a:srgbClr val="D9D9D9"/>
                          </a:highlight>
                        </a:rPr>
                        <a:t>Umoja Operation Compassion Society</a:t>
                      </a:r>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3502731541"/>
                  </a:ext>
                </a:extLst>
              </a:tr>
              <a:tr h="370606">
                <a:tc>
                  <a:txBody>
                    <a:bodyPr/>
                    <a:lstStyle/>
                    <a:p>
                      <a:pPr algn="l" fontAlgn="b"/>
                      <a:r>
                        <a:rPr lang="en-CA" sz="1600" u="none" strike="noStrike" dirty="0">
                          <a:effectLst/>
                        </a:rPr>
                        <a:t>Victoria-</a:t>
                      </a:r>
                      <a:r>
                        <a:rPr lang="en-CA" sz="1600" u="none" strike="noStrike" dirty="0" err="1">
                          <a:effectLst/>
                        </a:rPr>
                        <a:t>Taiama</a:t>
                      </a:r>
                      <a:r>
                        <a:rPr lang="en-CA" sz="1600" u="none" strike="noStrike" dirty="0">
                          <a:effectLst/>
                        </a:rPr>
                        <a:t> Partnership (Society)</a:t>
                      </a:r>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8218595"/>
                  </a:ext>
                </a:extLst>
              </a:tr>
              <a:tr h="370606">
                <a:tc>
                  <a:txBody>
                    <a:bodyPr/>
                    <a:lstStyle/>
                    <a:p>
                      <a:pPr algn="l" fontAlgn="b"/>
                      <a:r>
                        <a:rPr lang="en-CA" sz="1600" u="none" strike="noStrike" dirty="0">
                          <a:effectLst/>
                          <a:highlight>
                            <a:srgbClr val="D9D9D9"/>
                          </a:highlight>
                        </a:rPr>
                        <a:t>Wonderful World of Books</a:t>
                      </a:r>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r"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tc>
                  <a:txBody>
                    <a:bodyPr/>
                    <a:lstStyle/>
                    <a:p>
                      <a:pPr algn="l" fontAlgn="b"/>
                      <a:endParaRPr lang="en-CA" sz="1600" b="0" i="0" u="none" strike="noStrike" dirty="0">
                        <a:solidFill>
                          <a:srgbClr val="000000"/>
                        </a:solidFill>
                        <a:effectLst/>
                        <a:highlight>
                          <a:srgbClr val="D9D9D9"/>
                        </a:highlight>
                        <a:latin typeface="Calibri" panose="020F0502020204030204" pitchFamily="34" charset="0"/>
                      </a:endParaRPr>
                    </a:p>
                  </a:txBody>
                  <a:tcPr marL="9525" marR="9525" marT="9525" marB="0" anchor="b"/>
                </a:tc>
                <a:extLst>
                  <a:ext uri="{0D108BD9-81ED-4DB2-BD59-A6C34878D82A}">
                    <a16:rowId xmlns:a16="http://schemas.microsoft.com/office/drawing/2014/main" val="449666866"/>
                  </a:ext>
                </a:extLst>
              </a:tr>
              <a:tr h="370606">
                <a:tc>
                  <a:txBody>
                    <a:bodyPr/>
                    <a:lstStyle/>
                    <a:p>
                      <a:pPr algn="l" fontAlgn="b"/>
                      <a:endParaRPr lang="en-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1400" u="none" strike="noStrike" dirty="0">
                          <a:effectLst/>
                        </a:rPr>
                        <a:t>######</a:t>
                      </a:r>
                      <a:endParaRPr lang="en-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0092429"/>
                  </a:ext>
                </a:extLst>
              </a:tr>
            </a:tbl>
          </a:graphicData>
        </a:graphic>
      </p:graphicFrame>
    </p:spTree>
    <p:extLst>
      <p:ext uri="{BB962C8B-B14F-4D97-AF65-F5344CB8AC3E}">
        <p14:creationId xmlns:p14="http://schemas.microsoft.com/office/powerpoint/2010/main" val="322092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2127-D8BD-9AE8-C6CB-311C3FDE1D88}"/>
              </a:ext>
            </a:extLst>
          </p:cNvPr>
          <p:cNvSpPr>
            <a:spLocks noGrp="1"/>
          </p:cNvSpPr>
          <p:nvPr>
            <p:ph type="title"/>
          </p:nvPr>
        </p:nvSpPr>
        <p:spPr>
          <a:xfrm>
            <a:off x="677334" y="609600"/>
            <a:ext cx="8596668" cy="913103"/>
          </a:xfrm>
        </p:spPr>
        <p:txBody>
          <a:bodyPr/>
          <a:lstStyle/>
          <a:p>
            <a:r>
              <a:rPr lang="en-US" dirty="0"/>
              <a:t>Victoria-</a:t>
            </a:r>
            <a:r>
              <a:rPr lang="en-US" dirty="0" err="1"/>
              <a:t>Taiama</a:t>
            </a:r>
            <a:r>
              <a:rPr lang="en-US" dirty="0"/>
              <a:t> Partnership </a:t>
            </a:r>
            <a:endParaRPr lang="en-CA" dirty="0"/>
          </a:p>
        </p:txBody>
      </p:sp>
      <p:sp>
        <p:nvSpPr>
          <p:cNvPr id="3" name="Text Placeholder 2">
            <a:extLst>
              <a:ext uri="{FF2B5EF4-FFF2-40B4-BE49-F238E27FC236}">
                <a16:creationId xmlns:a16="http://schemas.microsoft.com/office/drawing/2014/main" id="{0680D942-B274-2E09-4E0B-B930EA88F113}"/>
              </a:ext>
            </a:extLst>
          </p:cNvPr>
          <p:cNvSpPr>
            <a:spLocks noGrp="1"/>
          </p:cNvSpPr>
          <p:nvPr>
            <p:ph type="body" idx="1"/>
          </p:nvPr>
        </p:nvSpPr>
        <p:spPr/>
        <p:txBody>
          <a:bodyPr>
            <a:normAutofit fontScale="92500"/>
          </a:bodyPr>
          <a:lstStyle/>
          <a:p>
            <a:r>
              <a:rPr lang="en-US" dirty="0"/>
              <a:t>Tunics and uniform skirts for  students-made in tailoring class</a:t>
            </a:r>
            <a:endParaRPr lang="en-CA" dirty="0"/>
          </a:p>
        </p:txBody>
      </p:sp>
      <p:sp>
        <p:nvSpPr>
          <p:cNvPr id="4" name="Content Placeholder 3">
            <a:extLst>
              <a:ext uri="{FF2B5EF4-FFF2-40B4-BE49-F238E27FC236}">
                <a16:creationId xmlns:a16="http://schemas.microsoft.com/office/drawing/2014/main" id="{51B713B6-D87F-304B-1E40-658FB62B46A0}"/>
              </a:ext>
            </a:extLst>
          </p:cNvPr>
          <p:cNvSpPr>
            <a:spLocks noGrp="1"/>
          </p:cNvSpPr>
          <p:nvPr>
            <p:ph sz="half" idx="2"/>
          </p:nvPr>
        </p:nvSpPr>
        <p:spPr/>
        <p:txBody>
          <a:bodyPr/>
          <a:lstStyle/>
          <a:p>
            <a:endParaRPr lang="en-CA"/>
          </a:p>
        </p:txBody>
      </p:sp>
      <p:sp>
        <p:nvSpPr>
          <p:cNvPr id="5" name="Text Placeholder 4">
            <a:extLst>
              <a:ext uri="{FF2B5EF4-FFF2-40B4-BE49-F238E27FC236}">
                <a16:creationId xmlns:a16="http://schemas.microsoft.com/office/drawing/2014/main" id="{815CBD72-612E-0C73-5039-4293041D12B5}"/>
              </a:ext>
            </a:extLst>
          </p:cNvPr>
          <p:cNvSpPr>
            <a:spLocks noGrp="1"/>
          </p:cNvSpPr>
          <p:nvPr>
            <p:ph type="body" sz="quarter" idx="3"/>
          </p:nvPr>
        </p:nvSpPr>
        <p:spPr/>
        <p:txBody>
          <a:bodyPr>
            <a:normAutofit fontScale="92500"/>
          </a:bodyPr>
          <a:lstStyle/>
          <a:p>
            <a:endParaRPr lang="en-CA"/>
          </a:p>
        </p:txBody>
      </p:sp>
      <p:sp>
        <p:nvSpPr>
          <p:cNvPr id="6" name="Content Placeholder 5">
            <a:extLst>
              <a:ext uri="{FF2B5EF4-FFF2-40B4-BE49-F238E27FC236}">
                <a16:creationId xmlns:a16="http://schemas.microsoft.com/office/drawing/2014/main" id="{0727DA2C-4690-70D4-2418-286A65DE5165}"/>
              </a:ext>
            </a:extLst>
          </p:cNvPr>
          <p:cNvSpPr>
            <a:spLocks noGrp="1"/>
          </p:cNvSpPr>
          <p:nvPr>
            <p:ph sz="quarter" idx="4"/>
          </p:nvPr>
        </p:nvSpPr>
        <p:spPr/>
        <p:txBody>
          <a:bodyPr/>
          <a:lstStyle/>
          <a:p>
            <a:endParaRPr lang="en-CA"/>
          </a:p>
        </p:txBody>
      </p:sp>
      <p:pic>
        <p:nvPicPr>
          <p:cNvPr id="7" name="Picture 6">
            <a:extLst>
              <a:ext uri="{FF2B5EF4-FFF2-40B4-BE49-F238E27FC236}">
                <a16:creationId xmlns:a16="http://schemas.microsoft.com/office/drawing/2014/main" id="{5164B458-D8DB-DBCD-A9BD-4EEAE1934E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88"/>
          <a:stretch/>
        </p:blipFill>
        <p:spPr bwMode="auto">
          <a:xfrm>
            <a:off x="5675219" y="3255510"/>
            <a:ext cx="2419350" cy="226758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BA9D7A8-5AA0-0363-AB63-4995D4955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37" t="11584" r="-2737" b="15957"/>
          <a:stretch/>
        </p:blipFill>
        <p:spPr bwMode="auto">
          <a:xfrm>
            <a:off x="1667608" y="3375525"/>
            <a:ext cx="2927350" cy="21475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078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67DF9-3F28-A907-B27A-480B50AAE323}"/>
              </a:ext>
            </a:extLst>
          </p:cNvPr>
          <p:cNvSpPr>
            <a:spLocks noGrp="1"/>
          </p:cNvSpPr>
          <p:nvPr>
            <p:ph type="title"/>
          </p:nvPr>
        </p:nvSpPr>
        <p:spPr>
          <a:xfrm>
            <a:off x="677334" y="358589"/>
            <a:ext cx="8596668" cy="1986466"/>
          </a:xfrm>
        </p:spPr>
        <p:txBody>
          <a:bodyPr>
            <a:normAutofit/>
          </a:bodyPr>
          <a:lstStyle/>
          <a:p>
            <a:r>
              <a:rPr lang="en-US" dirty="0"/>
              <a:t>Sewing class, when students complete the course, the girls are given their machines to take home.</a:t>
            </a:r>
            <a:endParaRPr lang="en-CA" dirty="0"/>
          </a:p>
        </p:txBody>
      </p:sp>
      <p:sp>
        <p:nvSpPr>
          <p:cNvPr id="3" name="Content Placeholder 2">
            <a:extLst>
              <a:ext uri="{FF2B5EF4-FFF2-40B4-BE49-F238E27FC236}">
                <a16:creationId xmlns:a16="http://schemas.microsoft.com/office/drawing/2014/main" id="{5169C578-B10E-5C5D-60D0-2B33F1BFDE39}"/>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6F39087B-889A-6701-ECF4-515FF37D5B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9985" y="2692998"/>
            <a:ext cx="1828800" cy="2225040"/>
          </a:xfrm>
          <a:prstGeom prst="rect">
            <a:avLst/>
          </a:prstGeom>
          <a:noFill/>
        </p:spPr>
      </p:pic>
      <p:pic>
        <p:nvPicPr>
          <p:cNvPr id="5" name="Picture 4">
            <a:extLst>
              <a:ext uri="{FF2B5EF4-FFF2-40B4-BE49-F238E27FC236}">
                <a16:creationId xmlns:a16="http://schemas.microsoft.com/office/drawing/2014/main" id="{E0587D5B-4312-935E-C497-3D85C656E1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948" y="2692998"/>
            <a:ext cx="2070100" cy="2167890"/>
          </a:xfrm>
          <a:prstGeom prst="rect">
            <a:avLst/>
          </a:prstGeom>
          <a:noFill/>
          <a:ln>
            <a:noFill/>
          </a:ln>
        </p:spPr>
      </p:pic>
    </p:spTree>
    <p:extLst>
      <p:ext uri="{BB962C8B-B14F-4D97-AF65-F5344CB8AC3E}">
        <p14:creationId xmlns:p14="http://schemas.microsoft.com/office/powerpoint/2010/main" val="384446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043B-D96E-6194-344C-032BF883BC25}"/>
              </a:ext>
            </a:extLst>
          </p:cNvPr>
          <p:cNvSpPr>
            <a:spLocks noGrp="1"/>
          </p:cNvSpPr>
          <p:nvPr>
            <p:ph type="title"/>
          </p:nvPr>
        </p:nvSpPr>
        <p:spPr/>
        <p:txBody>
          <a:bodyPr/>
          <a:lstStyle/>
          <a:p>
            <a:r>
              <a:rPr lang="en-US" dirty="0"/>
              <a:t>Students receive supplies for Secondary School Program</a:t>
            </a:r>
            <a:endParaRPr lang="en-CA" dirty="0"/>
          </a:p>
        </p:txBody>
      </p:sp>
      <p:sp>
        <p:nvSpPr>
          <p:cNvPr id="3" name="Text Placeholder 2">
            <a:extLst>
              <a:ext uri="{FF2B5EF4-FFF2-40B4-BE49-F238E27FC236}">
                <a16:creationId xmlns:a16="http://schemas.microsoft.com/office/drawing/2014/main" id="{A7AA162E-E39D-851F-862F-8F7042B2CD21}"/>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25E77FCC-84A5-D631-A0F8-CCC73A16896F}"/>
              </a:ext>
            </a:extLst>
          </p:cNvPr>
          <p:cNvSpPr>
            <a:spLocks noGrp="1"/>
          </p:cNvSpPr>
          <p:nvPr>
            <p:ph sz="half" idx="2"/>
          </p:nvPr>
        </p:nvSpPr>
        <p:spPr/>
        <p:txBody>
          <a:bodyPr/>
          <a:lstStyle/>
          <a:p>
            <a:endParaRPr lang="en-CA"/>
          </a:p>
        </p:txBody>
      </p:sp>
      <p:sp>
        <p:nvSpPr>
          <p:cNvPr id="5" name="Text Placeholder 4">
            <a:extLst>
              <a:ext uri="{FF2B5EF4-FFF2-40B4-BE49-F238E27FC236}">
                <a16:creationId xmlns:a16="http://schemas.microsoft.com/office/drawing/2014/main" id="{D1362E72-49EB-88DD-3AD7-72E26D38F307}"/>
              </a:ext>
            </a:extLst>
          </p:cNvPr>
          <p:cNvSpPr>
            <a:spLocks noGrp="1"/>
          </p:cNvSpPr>
          <p:nvPr>
            <p:ph type="body" sz="quarter" idx="3"/>
          </p:nvPr>
        </p:nvSpPr>
        <p:spPr/>
        <p:txBody>
          <a:bodyPr/>
          <a:lstStyle/>
          <a:p>
            <a:endParaRPr lang="en-CA"/>
          </a:p>
        </p:txBody>
      </p:sp>
      <p:sp>
        <p:nvSpPr>
          <p:cNvPr id="6" name="Content Placeholder 5">
            <a:extLst>
              <a:ext uri="{FF2B5EF4-FFF2-40B4-BE49-F238E27FC236}">
                <a16:creationId xmlns:a16="http://schemas.microsoft.com/office/drawing/2014/main" id="{6BFC43E0-345E-A10C-78BB-DC73A6F6D639}"/>
              </a:ext>
            </a:extLst>
          </p:cNvPr>
          <p:cNvSpPr>
            <a:spLocks noGrp="1"/>
          </p:cNvSpPr>
          <p:nvPr>
            <p:ph sz="quarter" idx="4"/>
          </p:nvPr>
        </p:nvSpPr>
        <p:spPr/>
        <p:txBody>
          <a:bodyPr/>
          <a:lstStyle/>
          <a:p>
            <a:endParaRPr lang="en-CA"/>
          </a:p>
        </p:txBody>
      </p:sp>
      <p:pic>
        <p:nvPicPr>
          <p:cNvPr id="7" name="Picture 6">
            <a:extLst>
              <a:ext uri="{FF2B5EF4-FFF2-40B4-BE49-F238E27FC236}">
                <a16:creationId xmlns:a16="http://schemas.microsoft.com/office/drawing/2014/main" id="{BC6F72AA-30A1-8B6F-779C-3A66ABF5EA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8417" y="3026099"/>
            <a:ext cx="2717800" cy="2183765"/>
          </a:xfrm>
          <a:prstGeom prst="rect">
            <a:avLst/>
          </a:prstGeom>
          <a:noFill/>
        </p:spPr>
      </p:pic>
      <p:pic>
        <p:nvPicPr>
          <p:cNvPr id="8" name="Picture 7">
            <a:extLst>
              <a:ext uri="{FF2B5EF4-FFF2-40B4-BE49-F238E27FC236}">
                <a16:creationId xmlns:a16="http://schemas.microsoft.com/office/drawing/2014/main" id="{86D4B997-F818-FFCE-8995-FE79A72C0A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6333" y="3026099"/>
            <a:ext cx="2654300" cy="2432685"/>
          </a:xfrm>
          <a:prstGeom prst="rect">
            <a:avLst/>
          </a:prstGeom>
          <a:noFill/>
        </p:spPr>
      </p:pic>
    </p:spTree>
    <p:extLst>
      <p:ext uri="{BB962C8B-B14F-4D97-AF65-F5344CB8AC3E}">
        <p14:creationId xmlns:p14="http://schemas.microsoft.com/office/powerpoint/2010/main" val="34031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FBC3-D998-FD71-7590-CAD74E799A16}"/>
              </a:ext>
            </a:extLst>
          </p:cNvPr>
          <p:cNvSpPr>
            <a:spLocks noGrp="1"/>
          </p:cNvSpPr>
          <p:nvPr>
            <p:ph type="title"/>
          </p:nvPr>
        </p:nvSpPr>
        <p:spPr>
          <a:xfrm>
            <a:off x="677334" y="3429001"/>
            <a:ext cx="6853019" cy="243111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Caroline Malm, Linda Watson, Dave Carter, Sarah Joyce, Barb Mikulec Steve Bailey, Gail Chaddock-Costello, Jim Reid, Karen Kilbride, Kerry Babiuk.</a:t>
            </a:r>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Placeholder 5">
            <a:extLst>
              <a:ext uri="{FF2B5EF4-FFF2-40B4-BE49-F238E27FC236}">
                <a16:creationId xmlns:a16="http://schemas.microsoft.com/office/drawing/2014/main" id="{245BA38A-A2B4-9A78-F6A3-445BEFD982D1}"/>
              </a:ext>
            </a:extLst>
          </p:cNvPr>
          <p:cNvPicPr>
            <a:picLocks noGrp="1" noChangeAspect="1"/>
          </p:cNvPicPr>
          <p:nvPr>
            <p:ph type="pic" idx="1"/>
          </p:nvPr>
        </p:nvPicPr>
        <p:blipFill>
          <a:blip r:embed="rId2"/>
          <a:srcRect l="22937" r="22937"/>
          <a:stretch>
            <a:fillRect/>
          </a:stretch>
        </p:blipFill>
        <p:spPr/>
      </p:pic>
    </p:spTree>
    <p:extLst>
      <p:ext uri="{BB962C8B-B14F-4D97-AF65-F5344CB8AC3E}">
        <p14:creationId xmlns:p14="http://schemas.microsoft.com/office/powerpoint/2010/main" val="219166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48BE-AFC3-8D67-915E-95E36ED60795}"/>
              </a:ext>
            </a:extLst>
          </p:cNvPr>
          <p:cNvSpPr>
            <a:spLocks noGrp="1"/>
          </p:cNvSpPr>
          <p:nvPr>
            <p:ph type="title"/>
          </p:nvPr>
        </p:nvSpPr>
        <p:spPr/>
        <p:txBody>
          <a:bodyPr>
            <a:normAutofit fontScale="90000"/>
          </a:bodyPr>
          <a:lstStyle/>
          <a:p>
            <a:r>
              <a:rPr lang="en-US" sz="1800" dirty="0">
                <a:effectLst/>
                <a:latin typeface="Cambria" panose="02040503050406030204" pitchFamily="18" charset="0"/>
                <a:ea typeface="Calibri" panose="020F0502020204030204" pitchFamily="34" charset="0"/>
                <a:cs typeface="Times New Roman" panose="02020603050405020304" pitchFamily="18" charset="0"/>
              </a:rPr>
              <a:t>Thank you so much for your ongoing support of our project!  I have attached some photos of the sewing program that you are supporting through your $2,000 grant. The 2022-23 group of students will graduate in May, and have completed several projects, including baby clothes, dresses and robes, school uniforms and personal kits consisting of a draw string bag containing menstrual pads, underwear and a washcloth.</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sp>
        <p:nvSpPr>
          <p:cNvPr id="3" name="Text Placeholder 2">
            <a:extLst>
              <a:ext uri="{FF2B5EF4-FFF2-40B4-BE49-F238E27FC236}">
                <a16:creationId xmlns:a16="http://schemas.microsoft.com/office/drawing/2014/main" id="{FD6C9FAA-88EB-A946-ED14-F30AB9F97957}"/>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5F60AF3B-ED36-96D0-C00C-F4B93DD46700}"/>
              </a:ext>
            </a:extLst>
          </p:cNvPr>
          <p:cNvSpPr>
            <a:spLocks noGrp="1"/>
          </p:cNvSpPr>
          <p:nvPr>
            <p:ph sz="half" idx="2"/>
          </p:nvPr>
        </p:nvSpPr>
        <p:spPr/>
        <p:txBody>
          <a:bodyPr/>
          <a:lstStyle/>
          <a:p>
            <a:endParaRPr lang="en-CA"/>
          </a:p>
        </p:txBody>
      </p:sp>
      <p:sp>
        <p:nvSpPr>
          <p:cNvPr id="5" name="Text Placeholder 4">
            <a:extLst>
              <a:ext uri="{FF2B5EF4-FFF2-40B4-BE49-F238E27FC236}">
                <a16:creationId xmlns:a16="http://schemas.microsoft.com/office/drawing/2014/main" id="{A4AA57D6-7FE0-CCAB-5050-ABEDFA1BCE2D}"/>
              </a:ext>
            </a:extLst>
          </p:cNvPr>
          <p:cNvSpPr>
            <a:spLocks noGrp="1"/>
          </p:cNvSpPr>
          <p:nvPr>
            <p:ph type="body" sz="quarter" idx="3"/>
          </p:nvPr>
        </p:nvSpPr>
        <p:spPr/>
        <p:txBody>
          <a:bodyPr/>
          <a:lstStyle/>
          <a:p>
            <a:endParaRPr lang="en-CA"/>
          </a:p>
        </p:txBody>
      </p:sp>
      <p:sp>
        <p:nvSpPr>
          <p:cNvPr id="6" name="Content Placeholder 5">
            <a:extLst>
              <a:ext uri="{FF2B5EF4-FFF2-40B4-BE49-F238E27FC236}">
                <a16:creationId xmlns:a16="http://schemas.microsoft.com/office/drawing/2014/main" id="{386F71B1-F9A9-3A0B-E3E0-E1BD7BAA7BC7}"/>
              </a:ext>
            </a:extLst>
          </p:cNvPr>
          <p:cNvSpPr>
            <a:spLocks noGrp="1"/>
          </p:cNvSpPr>
          <p:nvPr>
            <p:ph sz="quarter" idx="4"/>
          </p:nvPr>
        </p:nvSpPr>
        <p:spPr/>
        <p:txBody>
          <a:bodyPr/>
          <a:lstStyle/>
          <a:p>
            <a:endParaRPr lang="en-CA"/>
          </a:p>
        </p:txBody>
      </p:sp>
      <p:pic>
        <p:nvPicPr>
          <p:cNvPr id="7" name="Picture 6">
            <a:extLst>
              <a:ext uri="{FF2B5EF4-FFF2-40B4-BE49-F238E27FC236}">
                <a16:creationId xmlns:a16="http://schemas.microsoft.com/office/drawing/2014/main" id="{F91C9249-8D84-241E-7524-70AB25ACAC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9" y="3223518"/>
            <a:ext cx="2035175" cy="2197100"/>
          </a:xfrm>
          <a:prstGeom prst="rect">
            <a:avLst/>
          </a:prstGeom>
          <a:noFill/>
          <a:ln>
            <a:noFill/>
          </a:ln>
        </p:spPr>
      </p:pic>
      <p:pic>
        <p:nvPicPr>
          <p:cNvPr id="8" name="Picture 7" descr="A picture containing indoor, floor, person, ceiling&#10;&#10;Description automatically generated">
            <a:extLst>
              <a:ext uri="{FF2B5EF4-FFF2-40B4-BE49-F238E27FC236}">
                <a16:creationId xmlns:a16="http://schemas.microsoft.com/office/drawing/2014/main" id="{BBE0284B-0DD4-16C4-03F5-64914B7FD9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7691" y="3192963"/>
            <a:ext cx="2380615" cy="2392680"/>
          </a:xfrm>
          <a:prstGeom prst="rect">
            <a:avLst/>
          </a:prstGeom>
          <a:noFill/>
          <a:ln>
            <a:noFill/>
          </a:ln>
        </p:spPr>
      </p:pic>
    </p:spTree>
    <p:extLst>
      <p:ext uri="{BB962C8B-B14F-4D97-AF65-F5344CB8AC3E}">
        <p14:creationId xmlns:p14="http://schemas.microsoft.com/office/powerpoint/2010/main" val="275731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7C67-5A4D-60F1-1C3B-4BDDA7BF646E}"/>
              </a:ext>
            </a:extLst>
          </p:cNvPr>
          <p:cNvSpPr>
            <a:spLocks noGrp="1"/>
          </p:cNvSpPr>
          <p:nvPr>
            <p:ph type="title"/>
          </p:nvPr>
        </p:nvSpPr>
        <p:spPr/>
        <p:txBody>
          <a:bodyPr/>
          <a:lstStyle/>
          <a:p>
            <a:r>
              <a:rPr lang="en-US" dirty="0"/>
              <a:t>Guatemala school books</a:t>
            </a:r>
            <a:endParaRPr lang="en-CA" dirty="0"/>
          </a:p>
        </p:txBody>
      </p:sp>
      <p:pic>
        <p:nvPicPr>
          <p:cNvPr id="5" name="Content Placeholder 4">
            <a:extLst>
              <a:ext uri="{FF2B5EF4-FFF2-40B4-BE49-F238E27FC236}">
                <a16:creationId xmlns:a16="http://schemas.microsoft.com/office/drawing/2014/main" id="{421B7DA5-6BC1-68E6-0AFB-77037CC38261}"/>
              </a:ext>
            </a:extLst>
          </p:cNvPr>
          <p:cNvPicPr>
            <a:picLocks noGrp="1" noChangeAspect="1"/>
          </p:cNvPicPr>
          <p:nvPr>
            <p:ph idx="1"/>
          </p:nvPr>
        </p:nvPicPr>
        <p:blipFill>
          <a:blip r:embed="rId2"/>
          <a:stretch>
            <a:fillRect/>
          </a:stretch>
        </p:blipFill>
        <p:spPr>
          <a:xfrm>
            <a:off x="4103645" y="2016125"/>
            <a:ext cx="4299034" cy="3449638"/>
          </a:xfrm>
        </p:spPr>
      </p:pic>
    </p:spTree>
    <p:extLst>
      <p:ext uri="{BB962C8B-B14F-4D97-AF65-F5344CB8AC3E}">
        <p14:creationId xmlns:p14="http://schemas.microsoft.com/office/powerpoint/2010/main" val="12829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396E44-60B4-01A8-E79D-A4EF09776913}"/>
              </a:ext>
            </a:extLst>
          </p:cNvPr>
          <p:cNvPicPr>
            <a:picLocks noChangeAspect="1"/>
          </p:cNvPicPr>
          <p:nvPr/>
        </p:nvPicPr>
        <p:blipFill>
          <a:blip r:embed="rId2"/>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200306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56A9-CCBC-D323-72FC-CBBD260C3030}"/>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        Literacy for students</a:t>
            </a:r>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D6A53DAA-AA7F-A6FB-DC68-88817D18C910}"/>
              </a:ext>
            </a:extLst>
          </p:cNvPr>
          <p:cNvPicPr>
            <a:picLocks noGrp="1" noChangeAspect="1"/>
          </p:cNvPicPr>
          <p:nvPr>
            <p:ph idx="1"/>
          </p:nvPr>
        </p:nvPicPr>
        <p:blipFill>
          <a:blip r:embed="rId2"/>
          <a:stretch>
            <a:fillRect/>
          </a:stretch>
        </p:blipFill>
        <p:spPr>
          <a:xfrm>
            <a:off x="3296330" y="2016125"/>
            <a:ext cx="5913665" cy="3449638"/>
          </a:xfrm>
        </p:spPr>
      </p:pic>
    </p:spTree>
    <p:extLst>
      <p:ext uri="{BB962C8B-B14F-4D97-AF65-F5344CB8AC3E}">
        <p14:creationId xmlns:p14="http://schemas.microsoft.com/office/powerpoint/2010/main" val="354831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0AAF-CCE2-8EDB-3EFE-5BBA07432CAD}"/>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F8BFF216-8DBF-12F8-468E-20DB2551F9AC}"/>
              </a:ext>
            </a:extLst>
          </p:cNvPr>
          <p:cNvPicPr>
            <a:picLocks noGrp="1" noChangeAspect="1"/>
          </p:cNvPicPr>
          <p:nvPr>
            <p:ph idx="1"/>
          </p:nvPr>
        </p:nvPicPr>
        <p:blipFill>
          <a:blip r:embed="rId2"/>
          <a:stretch>
            <a:fillRect/>
          </a:stretch>
        </p:blipFill>
        <p:spPr>
          <a:xfrm>
            <a:off x="3025783" y="2016125"/>
            <a:ext cx="6454758" cy="3449638"/>
          </a:xfrm>
        </p:spPr>
      </p:pic>
    </p:spTree>
    <p:extLst>
      <p:ext uri="{BB962C8B-B14F-4D97-AF65-F5344CB8AC3E}">
        <p14:creationId xmlns:p14="http://schemas.microsoft.com/office/powerpoint/2010/main" val="210598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0115"/>
          </a:xfrm>
        </p:spPr>
        <p:txBody>
          <a:bodyPr>
            <a:normAutofit fontScale="90000"/>
          </a:bodyPr>
          <a:lstStyle/>
          <a:p>
            <a:r>
              <a:rPr lang="en-CA" dirty="0"/>
              <a:t>Treasurer’s report June 30, 2023 Draft budget </a:t>
            </a:r>
            <a:endParaRPr lang="en-US" dirty="0"/>
          </a:p>
        </p:txBody>
      </p:sp>
      <p:sp>
        <p:nvSpPr>
          <p:cNvPr id="3" name="Content Placeholder 2"/>
          <p:cNvSpPr>
            <a:spLocks noGrp="1"/>
          </p:cNvSpPr>
          <p:nvPr>
            <p:ph idx="1"/>
          </p:nvPr>
        </p:nvSpPr>
        <p:spPr>
          <a:xfrm>
            <a:off x="677334" y="1239715"/>
            <a:ext cx="8596668" cy="5398477"/>
          </a:xfrm>
        </p:spPr>
        <p:txBody>
          <a:bodyPr>
            <a:normAutofit fontScale="70000" lnSpcReduction="20000"/>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R.R. Smith Community Fund Budget for the 2023 AGM</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2300" kern="100" dirty="0">
                <a:effectLst/>
                <a:latin typeface="Calibri" panose="020F0502020204030204" pitchFamily="34" charset="0"/>
                <a:ea typeface="Calibri" panose="020F0502020204030204" pitchFamily="34" charset="0"/>
                <a:cs typeface="Calibri" panose="020F0502020204030204" pitchFamily="34" charset="0"/>
              </a:rPr>
              <a:t>The R.R. Smith Committee has had a very busy year ending on June 30, 2023.  There were 33 applications for grants and $40 800.00 were approved.  The requests for support were 2-3 times the available budget and so a number of organizations had their appeals reduced significantly.  Many of the requests this year were from first time applicants and most will probably ask for funding next year as well.</a:t>
            </a:r>
            <a:endParaRPr lang="en-CA" sz="23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600" kern="100" dirty="0">
                <a:effectLst/>
                <a:latin typeface="Calibri" panose="020F0502020204030204" pitchFamily="34" charset="0"/>
                <a:ea typeface="Calibri" panose="020F0502020204030204" pitchFamily="34" charset="0"/>
                <a:cs typeface="Calibri" panose="020F0502020204030204" pitchFamily="34" charset="0"/>
              </a:rPr>
              <a:t>Not only is the number of requests growing, and therefore the money needed to meet those requests, but the variety of submissions has increased as well.  Requests are granted to many parts of Africa, India, Pakistan, Central America, Afghanistan and also to projects in British Columbia.  Some of the grants were given for computer tablets, sewing machines, menstrual supplies, musical instruments and sporting goods.</a:t>
            </a:r>
            <a:endParaRPr lang="en-CA" sz="26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600" kern="100" dirty="0">
                <a:effectLst/>
                <a:latin typeface="Calibri" panose="020F0502020204030204" pitchFamily="34" charset="0"/>
                <a:ea typeface="Calibri" panose="020F0502020204030204" pitchFamily="34" charset="0"/>
                <a:cs typeface="Calibri" panose="020F0502020204030204" pitchFamily="34" charset="0"/>
              </a:rPr>
              <a:t>The R.R. Smith Committee move an increase in the annual fee from $2.00 to $5.00.  This would enable the Committee to grant a larger amount to the present organizations, be able to provide additional support to many worthy projects and allow a top-up for the Capital Fund.  The Capital Fund collects interest on investment monies from the </a:t>
            </a:r>
            <a:r>
              <a:rPr lang="en-US" sz="2600" kern="100" dirty="0" err="1">
                <a:effectLst/>
                <a:latin typeface="Calibri" panose="020F0502020204030204" pitchFamily="34" charset="0"/>
                <a:ea typeface="Calibri" panose="020F0502020204030204" pitchFamily="34" charset="0"/>
                <a:cs typeface="Calibri" panose="020F0502020204030204" pitchFamily="34" charset="0"/>
              </a:rPr>
              <a:t>VanCity</a:t>
            </a:r>
            <a:r>
              <a:rPr lang="en-US" sz="2600" kern="100" dirty="0">
                <a:effectLst/>
                <a:latin typeface="Calibri" panose="020F0502020204030204" pitchFamily="34" charset="0"/>
                <a:ea typeface="Calibri" panose="020F0502020204030204" pitchFamily="34" charset="0"/>
                <a:cs typeface="Calibri" panose="020F0502020204030204" pitchFamily="34" charset="0"/>
              </a:rPr>
              <a:t> Community Foundation which provide a more robust source of ongoing self-sustaining funding over time.</a:t>
            </a:r>
            <a:endParaRPr lang="en-CA" sz="26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US" sz="2600" kern="100" dirty="0">
                <a:effectLst/>
                <a:latin typeface="Calibri" panose="020F0502020204030204" pitchFamily="34" charset="0"/>
                <a:ea typeface="Calibri" panose="020F0502020204030204" pitchFamily="34" charset="0"/>
                <a:cs typeface="Calibri" panose="020F0502020204030204" pitchFamily="34" charset="0"/>
              </a:rPr>
              <a:t> </a:t>
            </a:r>
            <a:endParaRPr lang="en-CA" sz="26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C57954-E89E-39E3-D837-88E5FA152326}"/>
              </a:ext>
            </a:extLst>
          </p:cNvPr>
          <p:cNvSpPr txBox="1"/>
          <p:nvPr/>
        </p:nvSpPr>
        <p:spPr>
          <a:xfrm>
            <a:off x="1709530" y="219627"/>
            <a:ext cx="6798366" cy="6418745"/>
          </a:xfrm>
          <a:prstGeom prst="rect">
            <a:avLst/>
          </a:prstGeom>
          <a:noFill/>
        </p:spPr>
        <p:txBody>
          <a:bodyPr wrap="square">
            <a:spAutoFit/>
          </a:bodyPr>
          <a:lstStyle/>
          <a:p>
            <a:pPr>
              <a:lnSpc>
                <a:spcPct val="107000"/>
              </a:lnSpc>
              <a:spcAft>
                <a:spcPts val="800"/>
              </a:spcAft>
            </a:pPr>
            <a:r>
              <a:rPr lang="en-US" sz="1600" kern="1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Draft </a:t>
            </a:r>
            <a:r>
              <a:rPr lang="en-CA" sz="1400" b="1" kern="100" dirty="0">
                <a:effectLst/>
                <a:latin typeface="Times New Roman" panose="02020603050405020304" pitchFamily="18" charset="0"/>
                <a:ea typeface="Calibri" panose="020F0502020204030204" pitchFamily="34" charset="0"/>
                <a:cs typeface="Times New Roman" panose="02020603050405020304" pitchFamily="18" charset="0"/>
              </a:rPr>
              <a:t>RR SMITH PROPOSED BUDGET JUNE 3, 2024 – JUNE 30, 2025</a:t>
            </a:r>
            <a:endParaRPr lang="en-C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200" b="1" kern="100" dirty="0">
                <a:effectLst/>
                <a:latin typeface="Times New Roman" panose="02020603050405020304" pitchFamily="18" charset="0"/>
                <a:ea typeface="Calibri" panose="020F0502020204030204" pitchFamily="34" charset="0"/>
                <a:cs typeface="Times New Roman" panose="02020603050405020304" pitchFamily="18" charset="0"/>
              </a:rPr>
              <a:t>CAPITAL &amp; BUSINESS FUNDS</a:t>
            </a:r>
            <a:endParaRPr lang="en-CA"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Balance June 3, 2024	239,303.88</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Business Fund				273.46</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Shares				228.73</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200" b="1" kern="100" dirty="0">
                <a:effectLst/>
                <a:latin typeface="Times New Roman" panose="02020603050405020304" pitchFamily="18" charset="0"/>
                <a:ea typeface="Calibri" panose="020F0502020204030204" pitchFamily="34" charset="0"/>
                <a:cs typeface="Times New Roman" panose="02020603050405020304" pitchFamily="18" charset="0"/>
              </a:rPr>
              <a:t>SHARE OF CAPITAL FUND</a:t>
            </a:r>
            <a:endParaRPr lang="en-CA"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RR Smith MFF	204,242.70</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Friends of Abbotsford DRTA			6,500.00</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Friends of North Shore RTA			2,100.00</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Friends of Vancouver RTA		26,461.18</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b="1" kern="100" dirty="0">
                <a:effectLst/>
                <a:latin typeface="Times New Roman" panose="02020603050405020304" pitchFamily="18" charset="0"/>
                <a:ea typeface="Calibri" panose="020F0502020204030204" pitchFamily="34" charset="0"/>
                <a:cs typeface="Times New Roman" panose="02020603050405020304" pitchFamily="18" charset="0"/>
              </a:rPr>
              <a:t>ANTICIPATED REVENUE FOR 2024-2025</a:t>
            </a:r>
            <a:endParaRPr lang="en-CA"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Membership Fees		69,500.00</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Interest on Capital 		32,000.00</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Bequests		53,000.00</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Donations			 5,000.00</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200" b="1" kern="100" dirty="0">
                <a:effectLst/>
                <a:latin typeface="Times New Roman" panose="02020603050405020304" pitchFamily="18" charset="0"/>
                <a:ea typeface="Calibri" panose="020F0502020204030204" pitchFamily="34" charset="0"/>
                <a:cs typeface="Times New Roman" panose="02020603050405020304" pitchFamily="18" charset="0"/>
              </a:rPr>
              <a:t>ANTICIPATED EXPENSES FOR 2024-2025</a:t>
            </a:r>
            <a:endParaRPr lang="en-CA"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Grants (RR Smith &amp; Friends)		70,000.00</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AGM			 1,000.00</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Board Expenses			 1,500.00</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0" algn="l"/>
                <a:tab pos="4686300" algn="l"/>
                <a:tab pos="4743450" algn="l"/>
                <a:tab pos="4857750" algn="l"/>
                <a:tab pos="5143500" algn="l"/>
              </a:tabLs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Bank Fees			 4,500.00</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effectLst/>
                <a:latin typeface="Baguet Script" panose="00000500000000000000" pitchFamily="2" charset="0"/>
                <a:ea typeface="Calibri" panose="020F0502020204030204" pitchFamily="34" charset="0"/>
                <a:cs typeface="Calibri" panose="020F0502020204030204" pitchFamily="34" charset="0"/>
              </a:rPr>
              <a:t>Jim Reid</a:t>
            </a:r>
            <a:r>
              <a:rPr lang="en-US" sz="1200" kern="100" dirty="0">
                <a:effectLst/>
                <a:latin typeface="Calibri" panose="020F0502020204030204" pitchFamily="34" charset="0"/>
                <a:ea typeface="Calibri" panose="020F0502020204030204" pitchFamily="34" charset="0"/>
                <a:cs typeface="Calibri" panose="020F0502020204030204" pitchFamily="34" charset="0"/>
              </a:rPr>
              <a:t>-Treasurer-R.R. Smith Community Budget</a:t>
            </a:r>
            <a:endParaRPr lang="en-CA" sz="12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001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0432-3F1E-419C-B9AB-A588D645AFE8}"/>
              </a:ext>
            </a:extLst>
          </p:cNvPr>
          <p:cNvSpPr>
            <a:spLocks noGrp="1"/>
          </p:cNvSpPr>
          <p:nvPr>
            <p:ph type="title"/>
          </p:nvPr>
        </p:nvSpPr>
        <p:spPr/>
        <p:txBody>
          <a:bodyPr>
            <a:normAutofit/>
          </a:bodyPr>
          <a:lstStyle/>
          <a:p>
            <a:r>
              <a:rPr lang="en-CA"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Motion: to approve the draft budget</a:t>
            </a:r>
          </a:p>
        </p:txBody>
      </p:sp>
      <p:sp>
        <p:nvSpPr>
          <p:cNvPr id="3" name="Text Placeholder 2">
            <a:extLst>
              <a:ext uri="{FF2B5EF4-FFF2-40B4-BE49-F238E27FC236}">
                <a16:creationId xmlns:a16="http://schemas.microsoft.com/office/drawing/2014/main" id="{15B7C086-62E4-4650-AB48-AB04999E985F}"/>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74320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8703-7F88-CA89-5B4D-D977919A0597}"/>
              </a:ext>
            </a:extLst>
          </p:cNvPr>
          <p:cNvSpPr>
            <a:spLocks noGrp="1"/>
          </p:cNvSpPr>
          <p:nvPr>
            <p:ph type="title"/>
          </p:nvPr>
        </p:nvSpPr>
        <p:spPr/>
        <p:txBody>
          <a:bodyPr/>
          <a:lstStyle/>
          <a:p>
            <a:r>
              <a:rPr lang="en-US" dirty="0"/>
              <a:t>Bylaws for ratifying-motion</a:t>
            </a:r>
            <a:endParaRPr lang="en-CA" dirty="0"/>
          </a:p>
        </p:txBody>
      </p:sp>
      <p:sp>
        <p:nvSpPr>
          <p:cNvPr id="3" name="Text Placeholder 2">
            <a:extLst>
              <a:ext uri="{FF2B5EF4-FFF2-40B4-BE49-F238E27FC236}">
                <a16:creationId xmlns:a16="http://schemas.microsoft.com/office/drawing/2014/main" id="{E5BD10DE-6415-A8B0-4433-FD87D58EC2FF}"/>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20666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025F-7234-4E6E-9C99-AB64B314B3F3}"/>
              </a:ext>
            </a:extLst>
          </p:cNvPr>
          <p:cNvSpPr>
            <a:spLocks noGrp="1"/>
          </p:cNvSpPr>
          <p:nvPr>
            <p:ph type="title"/>
          </p:nvPr>
        </p:nvSpPr>
        <p:spPr/>
        <p:txBody>
          <a:bodyPr/>
          <a:lstStyle/>
          <a:p>
            <a:r>
              <a:rPr lang="en-CA" dirty="0">
                <a:solidFill>
                  <a:schemeClr val="accent1">
                    <a:lumMod val="75000"/>
                  </a:schemeClr>
                </a:solidFill>
              </a:rPr>
              <a:t>R. R. Smith Election Candidates</a:t>
            </a:r>
            <a:br>
              <a:rPr lang="en-CA" dirty="0">
                <a:solidFill>
                  <a:schemeClr val="accent1">
                    <a:lumMod val="75000"/>
                  </a:schemeClr>
                </a:solidFill>
              </a:rPr>
            </a:br>
            <a:r>
              <a:rPr lang="en-CA" dirty="0">
                <a:solidFill>
                  <a:schemeClr val="accent1">
                    <a:lumMod val="75000"/>
                  </a:schemeClr>
                </a:solidFill>
              </a:rPr>
              <a:t>                     </a:t>
            </a:r>
            <a:r>
              <a:rPr lang="en-CA" sz="2400" dirty="0">
                <a:solidFill>
                  <a:schemeClr val="accent1">
                    <a:lumMod val="75000"/>
                  </a:schemeClr>
                </a:solidFill>
              </a:rPr>
              <a:t>8 to be elected</a:t>
            </a:r>
          </a:p>
        </p:txBody>
      </p:sp>
      <p:sp>
        <p:nvSpPr>
          <p:cNvPr id="3" name="Content Placeholder 2">
            <a:extLst>
              <a:ext uri="{FF2B5EF4-FFF2-40B4-BE49-F238E27FC236}">
                <a16:creationId xmlns:a16="http://schemas.microsoft.com/office/drawing/2014/main" id="{1FC4AA48-F4E0-499C-83E2-06D29B371E00}"/>
              </a:ext>
            </a:extLst>
          </p:cNvPr>
          <p:cNvSpPr>
            <a:spLocks noGrp="1"/>
          </p:cNvSpPr>
          <p:nvPr>
            <p:ph idx="1"/>
          </p:nvPr>
        </p:nvSpPr>
        <p:spPr>
          <a:xfrm>
            <a:off x="1353124" y="2083493"/>
            <a:ext cx="7714143" cy="4164907"/>
          </a:xfrm>
        </p:spPr>
        <p:txBody>
          <a:bodyPr>
            <a:noAutofit/>
          </a:bodyPr>
          <a:lstStyle/>
          <a:p>
            <a:r>
              <a:rPr lang="en-CA" sz="2400" dirty="0">
                <a:latin typeface="Calibri" panose="020F0502020204030204" pitchFamily="34" charset="0"/>
                <a:ea typeface="Calibri" panose="020F0502020204030204" pitchFamily="34" charset="0"/>
                <a:cs typeface="Calibri" panose="020F0502020204030204" pitchFamily="34" charset="0"/>
              </a:rPr>
              <a:t>Kerry Babiuk</a:t>
            </a:r>
          </a:p>
          <a:p>
            <a:r>
              <a:rPr lang="en-CA" sz="2400" dirty="0">
                <a:latin typeface="Calibri" panose="020F0502020204030204" pitchFamily="34" charset="0"/>
                <a:ea typeface="Calibri" panose="020F0502020204030204" pitchFamily="34" charset="0"/>
                <a:cs typeface="Calibri" panose="020F0502020204030204" pitchFamily="34" charset="0"/>
              </a:rPr>
              <a:t>Steve Bailey</a:t>
            </a:r>
          </a:p>
          <a:p>
            <a:r>
              <a:rPr lang="en-CA" sz="2400" dirty="0">
                <a:latin typeface="Calibri" panose="020F0502020204030204" pitchFamily="34" charset="0"/>
                <a:ea typeface="Calibri" panose="020F0502020204030204" pitchFamily="34" charset="0"/>
                <a:cs typeface="Calibri" panose="020F0502020204030204" pitchFamily="34" charset="0"/>
              </a:rPr>
              <a:t>Dave Carter</a:t>
            </a:r>
          </a:p>
          <a:p>
            <a:r>
              <a:rPr lang="en-CA" sz="2400" dirty="0">
                <a:latin typeface="Calibri" panose="020F0502020204030204" pitchFamily="34" charset="0"/>
                <a:ea typeface="Calibri" panose="020F0502020204030204" pitchFamily="34" charset="0"/>
                <a:cs typeface="Calibri" panose="020F0502020204030204" pitchFamily="34" charset="0"/>
              </a:rPr>
              <a:t>Gail </a:t>
            </a:r>
            <a:r>
              <a:rPr lang="en-CA" sz="2400" dirty="0" err="1">
                <a:latin typeface="Calibri" panose="020F0502020204030204" pitchFamily="34" charset="0"/>
                <a:ea typeface="Calibri" panose="020F0502020204030204" pitchFamily="34" charset="0"/>
                <a:cs typeface="Calibri" panose="020F0502020204030204" pitchFamily="34" charset="0"/>
              </a:rPr>
              <a:t>Chaddock</a:t>
            </a:r>
            <a:r>
              <a:rPr lang="en-CA" sz="2400" dirty="0">
                <a:latin typeface="Calibri" panose="020F0502020204030204" pitchFamily="34" charset="0"/>
                <a:ea typeface="Calibri" panose="020F0502020204030204" pitchFamily="34" charset="0"/>
                <a:cs typeface="Calibri" panose="020F0502020204030204" pitchFamily="34" charset="0"/>
              </a:rPr>
              <a:t>-Costello</a:t>
            </a:r>
          </a:p>
          <a:p>
            <a:r>
              <a:rPr lang="en-CA" sz="2400" dirty="0">
                <a:latin typeface="Calibri" panose="020F0502020204030204" pitchFamily="34" charset="0"/>
                <a:ea typeface="Calibri" panose="020F0502020204030204" pitchFamily="34" charset="0"/>
                <a:cs typeface="Calibri" panose="020F0502020204030204" pitchFamily="34" charset="0"/>
              </a:rPr>
              <a:t>Laurence Greeff</a:t>
            </a:r>
          </a:p>
          <a:p>
            <a:r>
              <a:rPr lang="en-CA" sz="2400" dirty="0">
                <a:latin typeface="Calibri" panose="020F0502020204030204" pitchFamily="34" charset="0"/>
                <a:ea typeface="Calibri" panose="020F0502020204030204" pitchFamily="34" charset="0"/>
                <a:cs typeface="Calibri" panose="020F0502020204030204" pitchFamily="34" charset="0"/>
              </a:rPr>
              <a:t>Sarah Joyce</a:t>
            </a:r>
          </a:p>
          <a:p>
            <a:r>
              <a:rPr lang="en-CA" sz="2400" dirty="0">
                <a:latin typeface="Calibri" panose="020F0502020204030204" pitchFamily="34" charset="0"/>
                <a:ea typeface="Calibri" panose="020F0502020204030204" pitchFamily="34" charset="0"/>
                <a:cs typeface="Calibri" panose="020F0502020204030204" pitchFamily="34" charset="0"/>
              </a:rPr>
              <a:t>Barbara Mikulec</a:t>
            </a:r>
          </a:p>
          <a:p>
            <a:r>
              <a:rPr lang="en-CA" sz="2400" dirty="0">
                <a:latin typeface="Calibri" panose="020F0502020204030204" pitchFamily="34" charset="0"/>
                <a:ea typeface="Calibri" panose="020F0502020204030204" pitchFamily="34" charset="0"/>
                <a:cs typeface="Calibri" panose="020F0502020204030204" pitchFamily="34" charset="0"/>
              </a:rPr>
              <a:t>Jim Reid</a:t>
            </a:r>
          </a:p>
        </p:txBody>
      </p:sp>
    </p:spTree>
    <p:extLst>
      <p:ext uri="{BB962C8B-B14F-4D97-AF65-F5344CB8AC3E}">
        <p14:creationId xmlns:p14="http://schemas.microsoft.com/office/powerpoint/2010/main" val="403508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15BBCE-F5B7-40B5-907F-61A97A536717}"/>
              </a:ext>
            </a:extLst>
          </p:cNvPr>
          <p:cNvSpPr txBox="1"/>
          <p:nvPr/>
        </p:nvSpPr>
        <p:spPr>
          <a:xfrm>
            <a:off x="842682" y="-155778"/>
            <a:ext cx="8312334" cy="6924973"/>
          </a:xfrm>
          <a:prstGeom prst="rect">
            <a:avLst/>
          </a:prstGeom>
          <a:noFill/>
        </p:spPr>
        <p:txBody>
          <a:bodyPr wrap="square">
            <a:spAutoFit/>
          </a:bodyPr>
          <a:lstStyle/>
          <a:p>
            <a:pPr algn="l"/>
            <a:endParaRPr lang="en-CA" sz="1400" b="0" i="0" u="none" strike="noStrike" baseline="0" dirty="0">
              <a:solidFill>
                <a:srgbClr val="000000"/>
              </a:solidFill>
              <a:latin typeface="Times New Roman" panose="02020603050405020304" pitchFamily="18" charset="0"/>
            </a:endParaRPr>
          </a:p>
          <a:p>
            <a:pPr algn="ctr"/>
            <a:r>
              <a:rPr lang="en-CA" sz="1400" b="0" i="0" u="none" strike="noStrike" baseline="0" dirty="0">
                <a:solidFill>
                  <a:srgbClr val="FF0000"/>
                </a:solidFill>
                <a:latin typeface="Times New Roman" panose="02020603050405020304" pitchFamily="18" charset="0"/>
              </a:rPr>
              <a:t> </a:t>
            </a:r>
            <a:r>
              <a:rPr lang="en-CA" sz="1800" b="1" i="0" u="none" strike="noStrike" baseline="0" dirty="0">
                <a:solidFill>
                  <a:schemeClr val="accent2">
                    <a:lumMod val="50000"/>
                  </a:schemeClr>
                </a:solidFill>
                <a:latin typeface="Trebuchet MS" panose="020B0603020202020204" pitchFamily="34" charset="0"/>
              </a:rPr>
              <a:t>R.R. Smith Memorial Foundation Fund</a:t>
            </a:r>
          </a:p>
          <a:p>
            <a:pPr algn="ctr"/>
            <a:r>
              <a:rPr lang="en-CA" sz="1800" b="1" i="0" u="none" strike="noStrike" baseline="0" dirty="0">
                <a:solidFill>
                  <a:schemeClr val="accent2">
                    <a:lumMod val="50000"/>
                  </a:schemeClr>
                </a:solidFill>
                <a:latin typeface="Trebuchet MS" panose="020B0603020202020204" pitchFamily="34" charset="0"/>
              </a:rPr>
              <a:t>Annual General Meeting </a:t>
            </a:r>
            <a:r>
              <a:rPr lang="en-CA" sz="1800" b="1" i="0" u="sng" strike="noStrike" baseline="0" dirty="0">
                <a:solidFill>
                  <a:schemeClr val="accent2">
                    <a:lumMod val="50000"/>
                  </a:schemeClr>
                </a:solidFill>
                <a:latin typeface="Trebuchet MS" panose="020B0603020202020204" pitchFamily="34" charset="0"/>
              </a:rPr>
              <a:t>Agenda</a:t>
            </a:r>
          </a:p>
          <a:p>
            <a:pPr algn="ctr"/>
            <a:r>
              <a:rPr lang="en-CA" sz="1800" b="1" i="0" u="none" strike="noStrike" baseline="0" dirty="0">
                <a:solidFill>
                  <a:schemeClr val="accent2">
                    <a:lumMod val="50000"/>
                  </a:schemeClr>
                </a:solidFill>
                <a:latin typeface="Trebuchet MS" panose="020B0603020202020204" pitchFamily="34" charset="0"/>
              </a:rPr>
              <a:t>September 29, 2024 9:00 am</a:t>
            </a:r>
          </a:p>
          <a:p>
            <a:endParaRPr lang="en-CA" sz="1800" b="1" i="0" u="none" strike="noStrike" baseline="0" dirty="0">
              <a:solidFill>
                <a:schemeClr val="accent2">
                  <a:lumMod val="50000"/>
                </a:schemeClr>
              </a:solidFill>
              <a:latin typeface="Trebuchet MS" panose="020B0603020202020204" pitchFamily="34" charset="0"/>
            </a:endParaRPr>
          </a:p>
          <a:p>
            <a:r>
              <a:rPr lang="en-CA" sz="1800" b="0" i="0" u="none" strike="noStrike" baseline="0" dirty="0">
                <a:solidFill>
                  <a:srgbClr val="000000"/>
                </a:solidFill>
                <a:latin typeface="Trebuchet MS" panose="020B0603020202020204" pitchFamily="34" charset="0"/>
              </a:rPr>
              <a:t>1. Welcome and Call To Order </a:t>
            </a:r>
          </a:p>
          <a:p>
            <a:r>
              <a:rPr lang="en-CA" sz="1800" b="0" i="0" u="none" strike="noStrike" baseline="0" dirty="0">
                <a:solidFill>
                  <a:srgbClr val="000000"/>
                </a:solidFill>
                <a:latin typeface="Trebuchet MS" panose="020B0603020202020204" pitchFamily="34" charset="0"/>
              </a:rPr>
              <a:t>2. Quorum Confirmed </a:t>
            </a:r>
          </a:p>
          <a:p>
            <a:r>
              <a:rPr lang="en-CA" sz="1800" b="0" i="0" u="none" strike="noStrike" baseline="0" dirty="0">
                <a:solidFill>
                  <a:srgbClr val="000000"/>
                </a:solidFill>
                <a:latin typeface="Trebuchet MS" panose="020B0603020202020204" pitchFamily="34" charset="0"/>
              </a:rPr>
              <a:t>3. Adoption of Agenda </a:t>
            </a:r>
          </a:p>
          <a:p>
            <a:r>
              <a:rPr lang="en-CA" sz="1800" b="0" i="0" u="none" strike="noStrike" baseline="0" dirty="0">
                <a:solidFill>
                  <a:srgbClr val="000000"/>
                </a:solidFill>
                <a:latin typeface="Trebuchet MS" panose="020B0603020202020204" pitchFamily="34" charset="0"/>
              </a:rPr>
              <a:t>4. Adoption of 2023 AGM Minutes </a:t>
            </a:r>
          </a:p>
          <a:p>
            <a:r>
              <a:rPr lang="en-CA" sz="1800" b="0" i="0" u="none" strike="noStrike" baseline="0" dirty="0">
                <a:solidFill>
                  <a:srgbClr val="000000"/>
                </a:solidFill>
                <a:latin typeface="Trebuchet MS" panose="020B0603020202020204" pitchFamily="34" charset="0"/>
              </a:rPr>
              <a:t>5. Business Arising from 2023 Minutes- if any </a:t>
            </a:r>
          </a:p>
          <a:p>
            <a:r>
              <a:rPr lang="en-CA" sz="1800" b="0" i="0" u="none" strike="noStrike" baseline="0" dirty="0">
                <a:solidFill>
                  <a:srgbClr val="000000"/>
                </a:solidFill>
                <a:latin typeface="Trebuchet MS" panose="020B0603020202020204" pitchFamily="34" charset="0"/>
              </a:rPr>
              <a:t>6. President’s Remarks </a:t>
            </a:r>
          </a:p>
          <a:p>
            <a:r>
              <a:rPr lang="en-CA" sz="1800" b="0" i="0" u="none" strike="noStrike" baseline="0" dirty="0">
                <a:solidFill>
                  <a:srgbClr val="000000"/>
                </a:solidFill>
                <a:latin typeface="Trebuchet MS" panose="020B0603020202020204" pitchFamily="34" charset="0"/>
              </a:rPr>
              <a:t>7. Adopt 2024-25 Draft Budget as printed in Delegates Package </a:t>
            </a:r>
          </a:p>
          <a:p>
            <a:r>
              <a:rPr lang="en-CA" sz="1800" b="0" i="0" u="none" strike="noStrike" baseline="0" dirty="0">
                <a:solidFill>
                  <a:srgbClr val="000000"/>
                </a:solidFill>
                <a:latin typeface="Trebuchet MS" panose="020B0603020202020204" pitchFamily="34" charset="0"/>
              </a:rPr>
              <a:t>8. Elections </a:t>
            </a:r>
          </a:p>
          <a:p>
            <a:r>
              <a:rPr lang="en-CA" sz="1800" b="0" i="0" u="none" strike="noStrike" baseline="0" dirty="0">
                <a:solidFill>
                  <a:srgbClr val="FF0000"/>
                </a:solidFill>
                <a:latin typeface="Trebuchet MS" panose="020B0603020202020204" pitchFamily="34" charset="0"/>
              </a:rPr>
              <a:t>FOR ELECTION</a:t>
            </a:r>
            <a:r>
              <a:rPr lang="en-CA" sz="1800" b="0" i="0" u="none" strike="noStrike" baseline="0" dirty="0">
                <a:solidFill>
                  <a:srgbClr val="000000"/>
                </a:solidFill>
                <a:latin typeface="Trebuchet MS" panose="020B0603020202020204" pitchFamily="34" charset="0"/>
              </a:rPr>
              <a:t>: 8-1 Year positions for election </a:t>
            </a:r>
          </a:p>
          <a:p>
            <a:r>
              <a:rPr lang="en-CA" sz="1800" b="0" i="0" u="none" strike="noStrike" baseline="0" dirty="0">
                <a:solidFill>
                  <a:srgbClr val="000000"/>
                </a:solidFill>
                <a:latin typeface="Trebuchet MS" panose="020B0603020202020204" pitchFamily="34" charset="0"/>
              </a:rPr>
              <a:t>  Steve Bailey (Sunshine Coast) </a:t>
            </a:r>
          </a:p>
          <a:p>
            <a:r>
              <a:rPr lang="en-CA" sz="1800" b="0" i="0" u="none" strike="noStrike" baseline="0" dirty="0">
                <a:solidFill>
                  <a:srgbClr val="000000"/>
                </a:solidFill>
                <a:latin typeface="Trebuchet MS" panose="020B0603020202020204" pitchFamily="34" charset="0"/>
              </a:rPr>
              <a:t>  Dave Carter (Burnaby) </a:t>
            </a:r>
          </a:p>
          <a:p>
            <a:r>
              <a:rPr lang="en-CA" sz="1800" b="0" i="0" u="none" strike="noStrike" baseline="0" dirty="0">
                <a:solidFill>
                  <a:srgbClr val="000000"/>
                </a:solidFill>
                <a:latin typeface="Trebuchet MS" panose="020B0603020202020204" pitchFamily="34" charset="0"/>
              </a:rPr>
              <a:t>  Gail Chaddock Costello (North Shore) </a:t>
            </a:r>
          </a:p>
          <a:p>
            <a:r>
              <a:rPr lang="en-CA" dirty="0">
                <a:solidFill>
                  <a:srgbClr val="000000"/>
                </a:solidFill>
                <a:latin typeface="Trebuchet MS" panose="020B0603020202020204" pitchFamily="34" charset="0"/>
              </a:rPr>
              <a:t>  Laurence </a:t>
            </a:r>
            <a:r>
              <a:rPr lang="en-CA" dirty="0" err="1">
                <a:solidFill>
                  <a:srgbClr val="000000"/>
                </a:solidFill>
                <a:latin typeface="Trebuchet MS" panose="020B0603020202020204" pitchFamily="34" charset="0"/>
              </a:rPr>
              <a:t>Greef</a:t>
            </a:r>
            <a:r>
              <a:rPr lang="en-CA" dirty="0">
                <a:solidFill>
                  <a:srgbClr val="000000"/>
                </a:solidFill>
                <a:latin typeface="Trebuchet MS" panose="020B0603020202020204" pitchFamily="34" charset="0"/>
              </a:rPr>
              <a:t> ( Langley)</a:t>
            </a:r>
            <a:endParaRPr lang="en-CA" sz="1800" b="0" i="0" u="none" strike="noStrike" baseline="0" dirty="0">
              <a:solidFill>
                <a:srgbClr val="000000"/>
              </a:solidFill>
              <a:latin typeface="Trebuchet MS" panose="020B0603020202020204" pitchFamily="34" charset="0"/>
            </a:endParaRPr>
          </a:p>
          <a:p>
            <a:r>
              <a:rPr lang="en-CA" sz="1800" b="0" i="0" u="none" strike="noStrike" baseline="0" dirty="0">
                <a:solidFill>
                  <a:srgbClr val="000000"/>
                </a:solidFill>
                <a:latin typeface="Trebuchet MS" panose="020B0603020202020204" pitchFamily="34" charset="0"/>
              </a:rPr>
              <a:t>  Sarah Joyce (Burnaby) </a:t>
            </a:r>
          </a:p>
          <a:p>
            <a:r>
              <a:rPr lang="en-CA" sz="1800" b="0" i="0" u="none" strike="noStrike" baseline="0" dirty="0">
                <a:solidFill>
                  <a:srgbClr val="000000"/>
                </a:solidFill>
                <a:latin typeface="Trebuchet MS" panose="020B0603020202020204" pitchFamily="34" charset="0"/>
              </a:rPr>
              <a:t>  Karen Kilbride (Surrey) </a:t>
            </a:r>
          </a:p>
          <a:p>
            <a:r>
              <a:rPr lang="en-CA" sz="1800" b="0" i="0" u="none" strike="noStrike" baseline="0" dirty="0">
                <a:solidFill>
                  <a:srgbClr val="000000"/>
                </a:solidFill>
                <a:latin typeface="Trebuchet MS" panose="020B0603020202020204" pitchFamily="34" charset="0"/>
              </a:rPr>
              <a:t>  Barbara Mikulec (Vancouver) </a:t>
            </a:r>
          </a:p>
          <a:p>
            <a:r>
              <a:rPr lang="en-CA" sz="1800" b="0" i="0" u="none" strike="noStrike" baseline="0" dirty="0">
                <a:solidFill>
                  <a:srgbClr val="000000"/>
                </a:solidFill>
                <a:latin typeface="Trebuchet MS" panose="020B0603020202020204" pitchFamily="34" charset="0"/>
              </a:rPr>
              <a:t>  Jim Reid (Burnaby)</a:t>
            </a:r>
          </a:p>
          <a:p>
            <a:r>
              <a:rPr lang="en-CA" dirty="0">
                <a:solidFill>
                  <a:srgbClr val="000000"/>
                </a:solidFill>
                <a:latin typeface="Trebuchet MS" panose="020B0603020202020204" pitchFamily="34" charset="0"/>
              </a:rPr>
              <a:t>  (two members will be appointed by BCRTA Board)</a:t>
            </a:r>
            <a:r>
              <a:rPr lang="en-CA" sz="1800" b="0" i="0" u="none" strike="noStrike" baseline="0" dirty="0">
                <a:solidFill>
                  <a:srgbClr val="000000"/>
                </a:solidFill>
                <a:latin typeface="Trebuchet MS" panose="020B0603020202020204" pitchFamily="34" charset="0"/>
              </a:rPr>
              <a:t> </a:t>
            </a:r>
          </a:p>
          <a:p>
            <a:r>
              <a:rPr lang="en-CA" sz="1800" b="0" i="0" u="none" strike="noStrike" baseline="0" dirty="0">
                <a:solidFill>
                  <a:srgbClr val="000000"/>
                </a:solidFill>
                <a:latin typeface="Trebuchet MS" panose="020B0603020202020204" pitchFamily="34" charset="0"/>
              </a:rPr>
              <a:t>9. New Business </a:t>
            </a:r>
          </a:p>
          <a:p>
            <a:r>
              <a:rPr lang="en-CA" sz="1600" b="0" i="0" u="none" strike="noStrike" baseline="0" dirty="0">
                <a:solidFill>
                  <a:srgbClr val="000000"/>
                </a:solidFill>
                <a:latin typeface="Trebuchet MS" panose="020B0603020202020204" pitchFamily="34" charset="0"/>
              </a:rPr>
              <a:t>10. Adjournment  </a:t>
            </a:r>
            <a:endParaRPr lang="en-CA" dirty="0">
              <a:latin typeface="Trebuchet MS" panose="020B0603020202020204" pitchFamily="34" charset="0"/>
            </a:endParaRPr>
          </a:p>
        </p:txBody>
      </p:sp>
    </p:spTree>
    <p:extLst>
      <p:ext uri="{BB962C8B-B14F-4D97-AF65-F5344CB8AC3E}">
        <p14:creationId xmlns:p14="http://schemas.microsoft.com/office/powerpoint/2010/main" val="170501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4FBC-1930-468D-A392-2776D7B10E4C}"/>
              </a:ext>
            </a:extLst>
          </p:cNvPr>
          <p:cNvSpPr>
            <a:spLocks noGrp="1"/>
          </p:cNvSpPr>
          <p:nvPr>
            <p:ph type="title"/>
          </p:nvPr>
        </p:nvSpPr>
        <p:spPr/>
        <p:txBody>
          <a:bodyPr>
            <a:normAutofit/>
          </a:bodyPr>
          <a:lstStyle/>
          <a:p>
            <a:r>
              <a:rPr lang="en-CA"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Motion: to approve the candidates for a one year term on the R. R. Smith Board</a:t>
            </a:r>
          </a:p>
        </p:txBody>
      </p:sp>
      <p:sp>
        <p:nvSpPr>
          <p:cNvPr id="3" name="Text Placeholder 2">
            <a:extLst>
              <a:ext uri="{FF2B5EF4-FFF2-40B4-BE49-F238E27FC236}">
                <a16:creationId xmlns:a16="http://schemas.microsoft.com/office/drawing/2014/main" id="{7F35E092-E2C9-459F-99D7-0F4F4178EE6E}"/>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08194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3"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367692" y="2404534"/>
            <a:ext cx="7906311" cy="1646302"/>
          </a:xfrm>
        </p:spPr>
        <p:txBody>
          <a:bodyPr>
            <a:noAutofit/>
          </a:bodyPr>
          <a:lstStyle/>
          <a:p>
            <a:pPr algn="l"/>
            <a:r>
              <a:rPr lang="en-US" sz="11700" b="1"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Thank You</a:t>
            </a:r>
            <a:endParaRPr lang="en-US" sz="11700"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p:txBody>
          <a:bodyPr>
            <a:normAutofit/>
          </a:bodyPr>
          <a:lstStyle/>
          <a:p>
            <a:pPr algn="l"/>
            <a:endParaRPr lang="en-US" dirty="0"/>
          </a:p>
        </p:txBody>
      </p:sp>
    </p:spTree>
    <p:extLst>
      <p:ext uri="{BB962C8B-B14F-4D97-AF65-F5344CB8AC3E}">
        <p14:creationId xmlns:p14="http://schemas.microsoft.com/office/powerpoint/2010/main" val="53806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40B3-1ED5-4C78-9B28-A3C6ECD7E5C1}"/>
              </a:ext>
            </a:extLst>
          </p:cNvPr>
          <p:cNvSpPr>
            <a:spLocks noGrp="1"/>
          </p:cNvSpPr>
          <p:nvPr>
            <p:ph type="title"/>
          </p:nvPr>
        </p:nvSpPr>
        <p:spPr/>
        <p:txBody>
          <a:bodyPr>
            <a:normAutofit/>
          </a:bodyPr>
          <a:lstStyle/>
          <a:p>
            <a:r>
              <a:rPr lang="en-CA" dirty="0">
                <a:solidFill>
                  <a:schemeClr val="accent1">
                    <a:lumMod val="75000"/>
                  </a:schemeClr>
                </a:solidFill>
              </a:rPr>
              <a:t>Motion: to approve the Agenda</a:t>
            </a:r>
          </a:p>
        </p:txBody>
      </p:sp>
      <p:sp>
        <p:nvSpPr>
          <p:cNvPr id="3" name="Text Placeholder 2">
            <a:extLst>
              <a:ext uri="{FF2B5EF4-FFF2-40B4-BE49-F238E27FC236}">
                <a16:creationId xmlns:a16="http://schemas.microsoft.com/office/drawing/2014/main" id="{BAB50C68-8CC0-4ABE-B5FF-E0438586E7D1}"/>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11519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CDCAE-D745-4E6A-ADAB-F49388726EDD}"/>
              </a:ext>
            </a:extLst>
          </p:cNvPr>
          <p:cNvSpPr txBox="1"/>
          <p:nvPr/>
        </p:nvSpPr>
        <p:spPr>
          <a:xfrm>
            <a:off x="502023" y="0"/>
            <a:ext cx="8606118" cy="1138773"/>
          </a:xfrm>
          <a:prstGeom prst="rect">
            <a:avLst/>
          </a:prstGeom>
          <a:noFill/>
        </p:spPr>
        <p:txBody>
          <a:bodyPr wrap="square">
            <a:spAutoFit/>
          </a:bodyPr>
          <a:lstStyle/>
          <a:p>
            <a:pPr algn="l"/>
            <a:endParaRPr lang="en-CA" sz="2000" b="0" i="0" u="none" strike="noStrike" baseline="0" dirty="0">
              <a:solidFill>
                <a:srgbClr val="000000"/>
              </a:solidFill>
              <a:latin typeface="Calibri" panose="020F0502020204030204" pitchFamily="34" charset="0"/>
            </a:endParaRPr>
          </a:p>
          <a:p>
            <a:r>
              <a:rPr lang="en-CA" sz="1600" b="0" i="0" u="none" strike="noStrike" baseline="0" dirty="0">
                <a:solidFill>
                  <a:srgbClr val="000000"/>
                </a:solidFill>
                <a:latin typeface="Trebuchet MS" panose="020B0603020202020204" pitchFamily="34" charset="0"/>
              </a:rPr>
              <a:t>Draft </a:t>
            </a:r>
            <a:r>
              <a:rPr lang="en-CA" sz="1600" b="1" i="0" u="none" strike="noStrike" baseline="0" dirty="0">
                <a:solidFill>
                  <a:schemeClr val="accent1">
                    <a:lumMod val="75000"/>
                  </a:schemeClr>
                </a:solidFill>
                <a:latin typeface="Trebuchet MS" panose="020B0603020202020204" pitchFamily="34" charset="0"/>
              </a:rPr>
              <a:t>at 9 am at the Hilton Hotel, Richmond </a:t>
            </a:r>
            <a:endParaRPr lang="en-CA" sz="1600" b="0" i="0" u="none" strike="noStrike" baseline="0" dirty="0">
              <a:solidFill>
                <a:schemeClr val="accent1">
                  <a:lumMod val="75000"/>
                </a:schemeClr>
              </a:solidFill>
              <a:latin typeface="Trebuchet MS" panose="020B0603020202020204" pitchFamily="34" charset="0"/>
            </a:endParaRPr>
          </a:p>
          <a:p>
            <a:r>
              <a:rPr lang="en-CA" sz="1600" b="0" i="0" u="none" strike="noStrike" baseline="0" dirty="0">
                <a:solidFill>
                  <a:srgbClr val="000000"/>
                </a:solidFill>
                <a:latin typeface="Calibri" panose="020F0502020204030204" pitchFamily="34" charset="0"/>
              </a:rPr>
              <a:t>. </a:t>
            </a:r>
            <a:r>
              <a:rPr lang="en-CA" sz="1600" dirty="0">
                <a:solidFill>
                  <a:schemeClr val="accent1">
                    <a:lumMod val="75000"/>
                  </a:schemeClr>
                </a:solidFill>
                <a:latin typeface="Trebuchet MS" panose="020B0603020202020204" pitchFamily="34" charset="0"/>
              </a:rPr>
              <a:t>minutes-</a:t>
            </a:r>
            <a:r>
              <a:rPr lang="en-CA" sz="1600" b="1" dirty="0">
                <a:solidFill>
                  <a:schemeClr val="accent1">
                    <a:lumMod val="75000"/>
                  </a:schemeClr>
                </a:solidFill>
                <a:latin typeface="Trebuchet MS" panose="020B0603020202020204" pitchFamily="34" charset="0"/>
              </a:rPr>
              <a:t>Annual General Meeting of the R </a:t>
            </a:r>
            <a:r>
              <a:rPr lang="en-CA" sz="1600" b="1" dirty="0" err="1">
                <a:solidFill>
                  <a:schemeClr val="accent1">
                    <a:lumMod val="75000"/>
                  </a:schemeClr>
                </a:solidFill>
                <a:latin typeface="Trebuchet MS" panose="020B0603020202020204" pitchFamily="34" charset="0"/>
              </a:rPr>
              <a:t>R</a:t>
            </a:r>
            <a:r>
              <a:rPr lang="en-CA" sz="1600" b="1" dirty="0">
                <a:solidFill>
                  <a:schemeClr val="accent1">
                    <a:lumMod val="75000"/>
                  </a:schemeClr>
                </a:solidFill>
                <a:latin typeface="Trebuchet MS" panose="020B0603020202020204" pitchFamily="34" charset="0"/>
              </a:rPr>
              <a:t> Smith Memorial Fund Foundation held on October 1, 2022 </a:t>
            </a:r>
            <a:endParaRPr lang="en-CA" sz="1600" dirty="0"/>
          </a:p>
        </p:txBody>
      </p:sp>
      <p:sp>
        <p:nvSpPr>
          <p:cNvPr id="4" name="TextBox 3">
            <a:extLst>
              <a:ext uri="{FF2B5EF4-FFF2-40B4-BE49-F238E27FC236}">
                <a16:creationId xmlns:a16="http://schemas.microsoft.com/office/drawing/2014/main" id="{12AE1CD7-32F0-63FB-9C84-B0E37507C611}"/>
              </a:ext>
            </a:extLst>
          </p:cNvPr>
          <p:cNvSpPr txBox="1"/>
          <p:nvPr/>
        </p:nvSpPr>
        <p:spPr>
          <a:xfrm>
            <a:off x="502023" y="977224"/>
            <a:ext cx="11187953" cy="5560112"/>
          </a:xfrm>
          <a:prstGeom prst="rect">
            <a:avLst/>
          </a:prstGeom>
          <a:noFill/>
        </p:spPr>
        <p:txBody>
          <a:bodyPr wrap="square">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president Barb Mikulec noted there was quorum of members.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She gave a First Nations Acknowledgement.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Motion # 1                M/S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That the </a:t>
            </a:r>
            <a:r>
              <a:rPr lang="en-US" sz="1600" b="1" i="1" dirty="0">
                <a:effectLst/>
                <a:latin typeface="Calibri" panose="020F0502020204030204" pitchFamily="34" charset="0"/>
                <a:ea typeface="Calibri" panose="020F0502020204030204" pitchFamily="34" charset="0"/>
                <a:cs typeface="Times New Roman" panose="02020603050405020304" pitchFamily="18" charset="0"/>
              </a:rPr>
              <a:t>Agenda</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be adopted as circulated. </a:t>
            </a:r>
            <a:r>
              <a:rPr lang="en-US" sz="1600" dirty="0">
                <a:effectLst/>
                <a:latin typeface="Calibri" panose="020F0502020204030204" pitchFamily="34" charset="0"/>
                <a:ea typeface="Calibri" panose="020F0502020204030204" pitchFamily="34" charset="0"/>
                <a:cs typeface="Times New Roman" panose="02020603050405020304" pitchFamily="18" charset="0"/>
              </a:rPr>
              <a:t>                                                    Carried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Motion #2              M/S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That the </a:t>
            </a:r>
            <a:r>
              <a:rPr lang="en-US" sz="1600" b="1" i="1" dirty="0">
                <a:effectLst/>
                <a:latin typeface="Calibri" panose="020F0502020204030204" pitchFamily="34" charset="0"/>
                <a:ea typeface="Calibri" panose="020F0502020204030204" pitchFamily="34" charset="0"/>
                <a:cs typeface="Times New Roman" panose="02020603050405020304" pitchFamily="18" charset="0"/>
              </a:rPr>
              <a:t>minutes</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of the 2021 AGM be adopted as circulated</a:t>
            </a:r>
            <a:r>
              <a:rPr lang="en-US" sz="1600" dirty="0">
                <a:effectLst/>
                <a:latin typeface="Calibri" panose="020F0502020204030204" pitchFamily="34" charset="0"/>
                <a:ea typeface="Calibri" panose="020F0502020204030204" pitchFamily="34" charset="0"/>
                <a:cs typeface="Times New Roman" panose="02020603050405020304" pitchFamily="18" charset="0"/>
              </a:rPr>
              <a:t>.                       Carried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The following individuals were acclaimed as Directors of the R.R. Smith Memorial Fund Foundation for the 2022/23 fiscal year:</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Steve Bailey, Dave Carter, Gail Chaddock-Costello, Sarah Joyce, Lynne Farquharson, Karen Kilbride, Barbara Mikulec, Jim Reid    Two further Directors will be appointed from the Board of the BCRTA.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Motion # 3              M/S   </a:t>
            </a:r>
            <a:r>
              <a:rPr lang="en-US" sz="1600" dirty="0">
                <a:effectLst/>
                <a:latin typeface="Calibri" panose="020F0502020204030204" pitchFamily="34" charset="0"/>
                <a:ea typeface="Calibri" panose="020F0502020204030204" pitchFamily="34" charset="0"/>
                <a:cs typeface="Times New Roman" panose="02020603050405020304" pitchFamily="18" charset="0"/>
              </a:rPr>
              <a:t>That the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draft budget</a:t>
            </a:r>
            <a:r>
              <a:rPr lang="en-US" sz="1600" dirty="0">
                <a:effectLst/>
                <a:latin typeface="Calibri" panose="020F0502020204030204" pitchFamily="34" charset="0"/>
                <a:ea typeface="Calibri" panose="020F0502020204030204" pitchFamily="34" charset="0"/>
                <a:cs typeface="Times New Roman" panose="02020603050405020304" pitchFamily="18" charset="0"/>
              </a:rPr>
              <a:t> as printed in the Summary of Reports be adopted.   Carried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New Business: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Motion #4</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M/S   Marney Bethell, Troylana Manson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That the Kamloops Club of Retired teachers move      ‘ that the R.R. Smith Memorial Foundation contribute additional funds to the six BC Universities R. R. Smith Bursaries annually.’</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Treasurer Dave Carter spoke in reference to this motion. Then there was a motion of referral to the </a:t>
            </a:r>
            <a:r>
              <a:rPr lang="en-US" sz="1600" dirty="0">
                <a:effectLst/>
                <a:latin typeface="Calibri" panose="020F0502020204030204" pitchFamily="34" charset="0"/>
                <a:ea typeface="Calibri" panose="020F0502020204030204" pitchFamily="34" charset="0"/>
                <a:cs typeface="Times New Roman" panose="02020603050405020304" pitchFamily="18" charset="0"/>
              </a:rPr>
              <a:t>new R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R</a:t>
            </a:r>
            <a:r>
              <a:rPr lang="en-US" sz="1600" dirty="0">
                <a:effectLst/>
                <a:latin typeface="Calibri" panose="020F0502020204030204" pitchFamily="34" charset="0"/>
                <a:ea typeface="Calibri" panose="020F0502020204030204" pitchFamily="34" charset="0"/>
                <a:cs typeface="Times New Roman" panose="02020603050405020304" pitchFamily="18" charset="0"/>
              </a:rPr>
              <a:t> Smith Board to discuss and report back.                                                                                     Carried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The AGM adjourned at 9:25 am.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307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08BC-5958-4BDA-AF8A-46684130508C}"/>
              </a:ext>
            </a:extLst>
          </p:cNvPr>
          <p:cNvSpPr>
            <a:spLocks noGrp="1"/>
          </p:cNvSpPr>
          <p:nvPr>
            <p:ph type="title"/>
          </p:nvPr>
        </p:nvSpPr>
        <p:spPr/>
        <p:txBody>
          <a:bodyPr>
            <a:normAutofit/>
          </a:bodyPr>
          <a:lstStyle/>
          <a:p>
            <a:r>
              <a:rPr lang="en-CA" dirty="0">
                <a:solidFill>
                  <a:schemeClr val="accent1">
                    <a:lumMod val="75000"/>
                  </a:schemeClr>
                </a:solidFill>
              </a:rPr>
              <a:t>Motion: to approve the Minutes </a:t>
            </a:r>
          </a:p>
        </p:txBody>
      </p:sp>
      <p:sp>
        <p:nvSpPr>
          <p:cNvPr id="3" name="Text Placeholder 2">
            <a:extLst>
              <a:ext uri="{FF2B5EF4-FFF2-40B4-BE49-F238E27FC236}">
                <a16:creationId xmlns:a16="http://schemas.microsoft.com/office/drawing/2014/main" id="{1C060361-E657-44C7-A343-948E6F12AC0E}"/>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8271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3312-485A-C32F-F039-68AF6E2AC624}"/>
              </a:ext>
            </a:extLst>
          </p:cNvPr>
          <p:cNvSpPr>
            <a:spLocks noGrp="1"/>
          </p:cNvSpPr>
          <p:nvPr>
            <p:ph type="title"/>
          </p:nvPr>
        </p:nvSpPr>
        <p:spPr>
          <a:xfrm>
            <a:off x="677335" y="609600"/>
            <a:ext cx="8596668" cy="1115833"/>
          </a:xfrm>
        </p:spPr>
        <p:txBody>
          <a:bodyPr/>
          <a:lstStyle/>
          <a:p>
            <a:r>
              <a:rPr lang="en-US" dirty="0"/>
              <a:t>Motion</a:t>
            </a:r>
            <a:endParaRPr lang="en-CA" dirty="0"/>
          </a:p>
        </p:txBody>
      </p:sp>
      <p:sp>
        <p:nvSpPr>
          <p:cNvPr id="3" name="Text Placeholder 2">
            <a:extLst>
              <a:ext uri="{FF2B5EF4-FFF2-40B4-BE49-F238E27FC236}">
                <a16:creationId xmlns:a16="http://schemas.microsoft.com/office/drawing/2014/main" id="{E8B079E9-C0EA-3C99-EAFE-AE15AFDCC1E8}"/>
              </a:ext>
            </a:extLst>
          </p:cNvPr>
          <p:cNvSpPr>
            <a:spLocks noGrp="1"/>
          </p:cNvSpPr>
          <p:nvPr>
            <p:ph type="body" idx="1"/>
          </p:nvPr>
        </p:nvSpPr>
        <p:spPr>
          <a:xfrm>
            <a:off x="677335" y="2059388"/>
            <a:ext cx="8596668" cy="3981974"/>
          </a:xfrm>
        </p:spPr>
        <p:txBody>
          <a:bodyPr/>
          <a:lstStyle/>
          <a:p>
            <a:r>
              <a:rPr lang="en-US" dirty="0"/>
              <a:t>There was a motion at last AGM: that the R. R. Smith Memorial Foundation contribute additional funds to the six BC Universities annually. </a:t>
            </a:r>
          </a:p>
          <a:p>
            <a:r>
              <a:rPr lang="en-US" dirty="0"/>
              <a:t>Treasurer Dave Carter spoke in reference to this motion. Then there was a motion of </a:t>
            </a:r>
            <a:r>
              <a:rPr lang="en-US" b="1" dirty="0"/>
              <a:t>referral</a:t>
            </a:r>
            <a:r>
              <a:rPr lang="en-US" dirty="0"/>
              <a:t> to the new R. R. Smith Board to discuss and report back        Carried</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endParaRPr lang="en-US" sz="1800" dirty="0">
              <a:effectLst/>
              <a:latin typeface="Calibri" panose="020F0502020204030204" pitchFamily="34" charset="0"/>
              <a:ea typeface="Calibri" panose="020F0502020204030204" pitchFamily="34" charset="0"/>
              <a:cs typeface="Calibri" panose="020F0502020204030204" pitchFamily="34"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After discussion with our lawyer, the Board discussed making contributions to the six universities R. R. Smith bursaries, but decided to instead focus on our charitable work under our criteria/application model as the bursaries were set up through a different source of funding after a strike action. Students apply directly to the universities, and the funds, through careful management, continue to grow. </a:t>
            </a:r>
            <a:endParaRPr lang="en-CA" dirty="0"/>
          </a:p>
        </p:txBody>
      </p:sp>
    </p:spTree>
    <p:extLst>
      <p:ext uri="{BB962C8B-B14F-4D97-AF65-F5344CB8AC3E}">
        <p14:creationId xmlns:p14="http://schemas.microsoft.com/office/powerpoint/2010/main" val="203036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4570"/>
            <a:ext cx="8212224" cy="607782"/>
          </a:xfrm>
        </p:spPr>
        <p:txBody>
          <a:bodyPr>
            <a:normAutofit fontScale="90000"/>
          </a:bodyPr>
          <a:lstStyle/>
          <a:p>
            <a:pPr>
              <a:lnSpc>
                <a:spcPct val="107000"/>
              </a:lnSpc>
              <a:spcAft>
                <a:spcPts val="800"/>
              </a:spcAft>
            </a:pP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solidFill>
                  <a:srgbClr val="92D050"/>
                </a:solidFill>
                <a:effectLst/>
                <a:latin typeface="Arial Rounded MT Bold" panose="020F0704030504030204" pitchFamily="34" charset="0"/>
                <a:ea typeface="Calibri" panose="020F0502020204030204" pitchFamily="34" charset="0"/>
                <a:cs typeface="Times New Roman" panose="02020603050405020304" pitchFamily="18" charset="0"/>
              </a:rPr>
              <a:t>President’s Letter 2024</a:t>
            </a:r>
            <a:br>
              <a:rPr lang="en-CA" sz="2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Board concludes another wonderful year.  We appreciate the diligent contributions of time and energy of the Board members. We acknowledge with sincere gratitude the contribution of Board member Lynne Farquharson, who passed away recently and will be deeply missed.</a:t>
            </a:r>
            <a:br>
              <a:rPr lang="en-CA"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CA"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Board members met in person to discuss the issues for our charitable registered program, providing urgently needed funds in many developing countries and in BC.  We ensure that all donations and the yearly contribution from members is spent wisely, ensuring transparency in the granting of funds, although we had many more requests for funds than we were able to support. </a:t>
            </a:r>
            <a:br>
              <a:rPr lang="en-CA"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55374" y="922353"/>
            <a:ext cx="8787665" cy="4754880"/>
          </a:xfrm>
        </p:spPr>
        <p:txBody>
          <a:bodyPr>
            <a:normAutofit fontScale="40000" lnSpcReduction="2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 R. Smith Memorial Fund Foundation    </a:t>
            </a: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President’s Letter 2024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The Board appreciates the diligent contributions of time and energy of the Board members. Board members met in person to discuss the issues for our charitable registered program, providing urgently needed funds in many developing countries and in BC.  We ensure that all donations and the yearly contribution from members is spent wisely, ensuring transparency in the granting of funds, as we had many more requests for funds than we were able to support.  At the last AGM our funding was approved for $5 per member, donated once a year.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Careful management of the donations which are held through the Vancity Community/R.R. Smith fund with their office sending receipts promptly if donated on-line, and at year-end if donated by cheque.  This year grants totaled over $43,000 which enables the continuation of programs helping registered charitable groups operating in BC and in developing countries with their diverse programs.  The list of recipients was published in the earlier PostScript.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We discussed our bylaws and spent considerable time on this matter and now submit the updated bylaws for ratification to this AGM. We especially thank the Board members for their efforts updating the bylaws with the assistance of our pro bono lawyer Anders Ourom. Thanks also to Jim Reid for keeping our charitable status up to date with the government.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We continue to receive letters of appreciation from recipients from university students who benefit from the R. R. Smith bursaries administered through six universities, including UBC, SFU, UNBC, University of Victoria, Vancouver Island University and Thompson Rivers University.  The Board discussed making contributions to the six universities R. R. Smith bursaries but decided to instead focus on our charitable work under our criteria/application model as the bursaries were set up through a different source of funding after a strike action. Students apply directly to the universities, and the funds, through careful management, continue to grow. We note a member has given a significant donation to five universities R. R. Smith bursary accounts this year.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Thanks to each of the members of our Board for sharing their skills: Kerry Babiuk, Dave Carter, Gail Chaddock-Costello, Laurence Greeff, Karen Kilbride, Sarah Joyce, Steve Bailey, and our BCRTA representatives Caroline Malm and Linda Watson.  We appreciate Tim Anderson’s skill with the website. Special thanks to Kristi and Laurie at the BCRTA office.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Lucida Handwriting" panose="03010101010101010101" pitchFamily="66" charset="0"/>
                <a:ea typeface="Calibri" panose="020F0502020204030204" pitchFamily="34" charset="0"/>
                <a:cs typeface="Times New Roman" panose="02020603050405020304" pitchFamily="18" charset="0"/>
              </a:rPr>
              <a:t>Barb Mikulec</a:t>
            </a: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 president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345223"/>
            <a:ext cx="8774397" cy="5310019"/>
          </a:xfrm>
        </p:spPr>
        <p:txBody>
          <a:bodyPr>
            <a:normAutofit/>
          </a:bodyPr>
          <a:lstStyle/>
          <a:p>
            <a:pPr>
              <a:buNone/>
            </a:pPr>
            <a:r>
              <a:rPr lang="en-US" sz="2400" b="1" dirty="0">
                <a:latin typeface="Arial Narrow" pitchFamily="34" charset="0"/>
              </a:rPr>
              <a:t> </a:t>
            </a:r>
          </a:p>
          <a:p>
            <a:endParaRPr lang="en-US" dirty="0"/>
          </a:p>
        </p:txBody>
      </p:sp>
      <p:sp>
        <p:nvSpPr>
          <p:cNvPr id="5" name="TextBox 4">
            <a:extLst>
              <a:ext uri="{FF2B5EF4-FFF2-40B4-BE49-F238E27FC236}">
                <a16:creationId xmlns:a16="http://schemas.microsoft.com/office/drawing/2014/main" id="{088AE57D-4FE6-B85F-55E1-B673B4B332D4}"/>
              </a:ext>
            </a:extLst>
          </p:cNvPr>
          <p:cNvSpPr txBox="1"/>
          <p:nvPr/>
        </p:nvSpPr>
        <p:spPr>
          <a:xfrm>
            <a:off x="1184906" y="202758"/>
            <a:ext cx="8124954" cy="5732916"/>
          </a:xfrm>
          <a:prstGeom prst="rect">
            <a:avLst/>
          </a:prstGeom>
          <a:noFill/>
        </p:spPr>
        <p:txBody>
          <a:bodyPr wrap="square">
            <a:spAutoFit/>
          </a:bodyPr>
          <a:lstStyle/>
          <a:p>
            <a:pPr>
              <a:lnSpc>
                <a:spcPct val="107000"/>
              </a:lnSpc>
              <a:spcAft>
                <a:spcPts val="800"/>
              </a:spcAft>
            </a:pPr>
            <a:r>
              <a:rPr lang="en-US" sz="1800"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Continued</a:t>
            </a:r>
          </a:p>
          <a:p>
            <a:pPr>
              <a:lnSpc>
                <a:spcPct val="107000"/>
              </a:lnSpc>
              <a:spcAft>
                <a:spcPts val="800"/>
              </a:spcAft>
            </a:pP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Careful management of the donations are held through the Vancity Community/R.R. Smith fund with their office sending receipts promptly if donated on-line, and at year-end if donated by cheque.  This year grants totaled over $40,000 which enable the continuation of programs helping registered charitable groups operating in BC and in developing countries with their diverse programs.  The list of recipients was published in the earlier PostScript.</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discussed our need to use our funds using the updated criteria and application forms on the website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www.rrsmith.ca</a:t>
            </a:r>
            <a:r>
              <a:rPr lang="en-US" sz="1800" dirty="0">
                <a:effectLst/>
                <a:latin typeface="Calibri" panose="020F0502020204030204" pitchFamily="34" charset="0"/>
                <a:ea typeface="Calibri" panose="020F0502020204030204" pitchFamily="34" charset="0"/>
                <a:cs typeface="Calibri" panose="020F0502020204030204" pitchFamily="34" charset="0"/>
              </a:rPr>
              <a:t>  Thanks especially to our treasurer Dave Carter for keeping our charitable status up to date with the government.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continue to receive letters of appreciation from fund recipients from university students who benefit from the R. R. Smith bursaries administered through six universities, including UBC, SFU, UNBC, University of Victoria, Vancouver Island University and Thompson Rivers University</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B8520-39D0-4E39-88E2-3CE8E9A6E44A}">
  <ds:schemaRefs>
    <ds:schemaRef ds:uri="http://purl.org/dc/dcmitype/"/>
    <ds:schemaRef ds:uri="71af3243-3dd4-4a8d-8c0d-dd76da1f02a5"/>
    <ds:schemaRef ds:uri="http://purl.org/dc/elements/1.1/"/>
    <ds:schemaRef ds:uri="http://schemas.microsoft.com/office/2006/metadata/properties"/>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3.xml><?xml version="1.0" encoding="utf-8"?>
<ds:datastoreItem xmlns:ds="http://schemas.openxmlformats.org/officeDocument/2006/customXml" ds:itemID="{6A89A57F-CF3F-47C6-90BB-70331E72B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631</TotalTime>
  <Words>2625</Words>
  <Application>Microsoft Office PowerPoint</Application>
  <PresentationFormat>Widescreen</PresentationFormat>
  <Paragraphs>204</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Arial Narrow</vt:lpstr>
      <vt:lpstr>Arial Rounded MT Bold</vt:lpstr>
      <vt:lpstr>Baguet Script</vt:lpstr>
      <vt:lpstr>Calibri</vt:lpstr>
      <vt:lpstr>Cambria</vt:lpstr>
      <vt:lpstr>Gill Sans MT</vt:lpstr>
      <vt:lpstr>Lucida Handwriting</vt:lpstr>
      <vt:lpstr>Symbol</vt:lpstr>
      <vt:lpstr>Times New Roman</vt:lpstr>
      <vt:lpstr>Trebuchet MS</vt:lpstr>
      <vt:lpstr>Gallery</vt:lpstr>
      <vt:lpstr> R.R. Smith Memorial Fund Foundation AGM      September 29, 2024</vt:lpstr>
      <vt:lpstr>Caroline Malm, Linda Watson, Dave Carter, Sarah Joyce, Barb Mikulec Steve Bailey, Gail Chaddock-Costello, Jim Reid, Karen Kilbride, Kerry Babiuk.</vt:lpstr>
      <vt:lpstr>PowerPoint Presentation</vt:lpstr>
      <vt:lpstr>Motion: to approve the Agenda</vt:lpstr>
      <vt:lpstr>PowerPoint Presentation</vt:lpstr>
      <vt:lpstr>Motion: to approve the Minutes </vt:lpstr>
      <vt:lpstr>Motion</vt:lpstr>
      <vt:lpstr> President’s Letter 2024 The Board concludes another wonderful year.  We appreciate the diligent contributions of time and energy of the Board members. We acknowledge with sincere gratitude the contribution of Board member Lynne Farquharson, who passed away recently and will be deeply missed. -The Board members met in person to discuss the issues for our charitable registered program, providing urgently needed funds in many developing countries and in BC.  We ensure that all donations and the yearly contribution from members is spent wisely, ensuring transparency in the granting of funds, although we had many more requests for funds than we were able to support.  </vt:lpstr>
      <vt:lpstr>PowerPoint Presentation</vt:lpstr>
      <vt:lpstr>continued</vt:lpstr>
      <vt:lpstr>   R. R. Smith Memorial Foundation Fund</vt:lpstr>
      <vt:lpstr>  R. R. Smith Board 2023-2024</vt:lpstr>
      <vt:lpstr>Criteria for applying-    R R Smith Memorial Fund- Building an Educational Legacy</vt:lpstr>
      <vt:lpstr>Grant Application</vt:lpstr>
      <vt:lpstr>2024 Funds disbursed total $44,000</vt:lpstr>
      <vt:lpstr>Grants continued</vt:lpstr>
      <vt:lpstr>Victoria-Taiama Partnership </vt:lpstr>
      <vt:lpstr>Sewing class, when students complete the course, the girls are given their machines to take home.</vt:lpstr>
      <vt:lpstr>Students receive supplies for Secondary School Program</vt:lpstr>
      <vt:lpstr>Thank you so much for your ongoing support of our project!  I have attached some photos of the sewing program that you are supporting through your $2,000 grant. The 2022-23 group of students will graduate in May, and have completed several projects, including baby clothes, dresses and robes, school uniforms and personal kits consisting of a draw string bag containing menstrual pads, underwear and a washcloth. </vt:lpstr>
      <vt:lpstr>Guatemala school books</vt:lpstr>
      <vt:lpstr>PowerPoint Presentation</vt:lpstr>
      <vt:lpstr>        Literacy for students</vt:lpstr>
      <vt:lpstr>PowerPoint Presentation</vt:lpstr>
      <vt:lpstr>Treasurer’s report June 30, 2023 Draft budget </vt:lpstr>
      <vt:lpstr>PowerPoint Presentation</vt:lpstr>
      <vt:lpstr>Motion: to approve the draft budget</vt:lpstr>
      <vt:lpstr>Bylaws for ratifying-motion</vt:lpstr>
      <vt:lpstr>R. R. Smith Election Candidates                      8 to be elected</vt:lpstr>
      <vt:lpstr>Motion: to approve the candidates for a one year term on the R. R. Smith Board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R.R. Smith AGM October 3, 2020</dc:title>
  <dc:creator>Mikulec</dc:creator>
  <cp:lastModifiedBy>Barb Mikulec</cp:lastModifiedBy>
  <cp:revision>50</cp:revision>
  <cp:lastPrinted>2021-08-29T20:23:01Z</cp:lastPrinted>
  <dcterms:created xsi:type="dcterms:W3CDTF">2020-09-28T12:48:47Z</dcterms:created>
  <dcterms:modified xsi:type="dcterms:W3CDTF">2025-02-18T03:07:49Z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